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READING WITH (</a:t>
            </a:r>
            <a:r>
              <a:rPr lang="en-GB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GB" dirty="0" smtClean="0">
                <a:latin typeface="+mn-lt"/>
              </a:rPr>
              <a:t>)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E</a:t>
            </a:r>
            <a:r>
              <a:rPr lang="en-GB" dirty="0" smtClean="0">
                <a:solidFill>
                  <a:srgbClr val="00B050"/>
                </a:solidFill>
                <a:latin typeface="+mn-lt"/>
              </a:rPr>
              <a:t>R</a:t>
            </a:r>
            <a:r>
              <a:rPr lang="en-GB" dirty="0" smtClean="0">
                <a:solidFill>
                  <a:srgbClr val="7030A0"/>
                </a:solidFill>
                <a:latin typeface="+mn-lt"/>
              </a:rPr>
              <a:t>I</a:t>
            </a:r>
            <a:r>
              <a:rPr lang="en-GB" dirty="0" smtClean="0">
                <a:solidFill>
                  <a:schemeClr val="accent5"/>
                </a:solidFill>
                <a:latin typeface="+mn-lt"/>
              </a:rPr>
              <a:t>C</a:t>
            </a:r>
            <a:endParaRPr lang="en-GB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Wendy\Documents\ERIC\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163" y="3519171"/>
            <a:ext cx="2154138" cy="159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96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endy\Documents\ERIC\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437" y="981472"/>
            <a:ext cx="4572638" cy="33913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67600" y="1581150"/>
            <a:ext cx="3781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teaching reading, we use (D)ERIC.</a:t>
            </a:r>
          </a:p>
          <a:p>
            <a:endParaRPr lang="en-GB" dirty="0"/>
          </a:p>
          <a:p>
            <a:r>
              <a:rPr lang="en-GB" dirty="0" smtClean="0"/>
              <a:t>The D for “Decoding” is a major focus of reading in EYFS and KS1 – teaching the children how to break down and read the actual words in the text. Phonics is a vital part of this aspect of learning.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88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0725" y="1790700"/>
            <a:ext cx="5724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the children are secure in their ability to decode, the emphasis moves to “Comprehension” – understanding the meaning of what they have read and being able to answer questions on the text.</a:t>
            </a:r>
          </a:p>
          <a:p>
            <a:endParaRPr lang="en-GB" dirty="0"/>
          </a:p>
          <a:p>
            <a:r>
              <a:rPr lang="en-GB" dirty="0" smtClean="0"/>
              <a:t>Those questions focus on four skills:</a:t>
            </a:r>
          </a:p>
          <a:p>
            <a:r>
              <a:rPr lang="en-GB" dirty="0" smtClean="0"/>
              <a:t>Explain</a:t>
            </a:r>
          </a:p>
          <a:p>
            <a:r>
              <a:rPr lang="en-GB" dirty="0" smtClean="0"/>
              <a:t>Retrieve</a:t>
            </a:r>
          </a:p>
          <a:p>
            <a:r>
              <a:rPr lang="en-GB" dirty="0" smtClean="0"/>
              <a:t>Interpret</a:t>
            </a:r>
          </a:p>
          <a:p>
            <a:r>
              <a:rPr lang="en-GB" dirty="0" smtClean="0"/>
              <a:t>Choice (of the author)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10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75" y="1504950"/>
            <a:ext cx="569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RETRIEVAL</a:t>
            </a:r>
            <a:r>
              <a:rPr lang="en-GB" dirty="0" smtClean="0"/>
              <a:t> is the first, and most straightforward, of the skills we teach. It involves finding an answer directly from the text.</a:t>
            </a:r>
          </a:p>
          <a:p>
            <a:endParaRPr lang="en-GB" dirty="0"/>
          </a:p>
          <a:p>
            <a:r>
              <a:rPr lang="en-GB" dirty="0" smtClean="0"/>
              <a:t>For example: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3006160"/>
            <a:ext cx="3524250" cy="2804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43150" y="581025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From “Boy” by Roald Dahl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7143750" y="2981325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Q: What was the most loathsome thing about Mrs Pratchett?</a:t>
            </a:r>
          </a:p>
          <a:p>
            <a:endParaRPr lang="en-GB" dirty="0"/>
          </a:p>
          <a:p>
            <a:r>
              <a:rPr lang="en-GB" dirty="0" smtClean="0"/>
              <a:t>A: The filth that clung around her.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81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625" y="1485900"/>
            <a:ext cx="791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EXPLAIN</a:t>
            </a:r>
            <a:r>
              <a:rPr lang="en-GB" dirty="0" smtClean="0"/>
              <a:t>  asks the children to do just that: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2119312"/>
            <a:ext cx="3371850" cy="2682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5650" y="2118717"/>
            <a:ext cx="37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Q: Why was it that the children were most disturbed by Mrs Pratchett’s hands?</a:t>
            </a:r>
          </a:p>
          <a:p>
            <a:endParaRPr lang="en-GB" dirty="0"/>
          </a:p>
          <a:p>
            <a:r>
              <a:rPr lang="en-GB" dirty="0" smtClean="0"/>
              <a:t>A: Because her hands were disgusting –”black with dirt and grime” – and she used them to touch the sweets that the children bought, so they would probably be covered in dirt and germs as well.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0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5" y="1295400"/>
            <a:ext cx="5981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INTERPRET</a:t>
            </a:r>
            <a:r>
              <a:rPr lang="en-GB" dirty="0" smtClean="0"/>
              <a:t> asks the children to use inference – or to give their opinion: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034064"/>
            <a:ext cx="3705225" cy="2948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7975" y="2171700"/>
            <a:ext cx="4181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Q: Why do you think Mrs Pratchett was able to behave in the way that she did?</a:t>
            </a:r>
          </a:p>
          <a:p>
            <a:endParaRPr lang="en-GB" dirty="0"/>
          </a:p>
          <a:p>
            <a:r>
              <a:rPr lang="en-GB" dirty="0" smtClean="0"/>
              <a:t>A: I think that she could be like this because in those days there was not so much emphasis on things being germ-free, so she could get away with being dirty and grimy. Also, hers was the only local sweet shop, so the children had no choice – they had to shop there.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79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62075"/>
            <a:ext cx="599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CHOICE, </a:t>
            </a:r>
            <a:r>
              <a:rPr lang="en-GB" dirty="0" smtClean="0"/>
              <a:t>means the author’s choice or intention.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0237"/>
            <a:ext cx="3895725" cy="309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0850" y="20955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Q: Thinking about what you know about Roald Dahl, which of his books/characters might have been based on Mrs Pratchett?</a:t>
            </a:r>
          </a:p>
          <a:p>
            <a:endParaRPr lang="en-GB" dirty="0"/>
          </a:p>
          <a:p>
            <a:r>
              <a:rPr lang="en-GB" dirty="0" smtClean="0"/>
              <a:t>A: I think that Dahl might have based either “The Witches” or “Mrs Twit” on Mrs Pratchett. He has exaggerated his description of her – making her really disgusting, just like the characters in his books.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09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95" y="728285"/>
            <a:ext cx="7240010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1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402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READING WITH (D)ERIC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WITH (D)ERIC</dc:title>
  <dc:creator>mrs walpole</dc:creator>
  <cp:lastModifiedBy>mrs walpole</cp:lastModifiedBy>
  <cp:revision>5</cp:revision>
  <dcterms:created xsi:type="dcterms:W3CDTF">2021-01-26T12:00:28Z</dcterms:created>
  <dcterms:modified xsi:type="dcterms:W3CDTF">2021-01-26T12:38:53Z</dcterms:modified>
</cp:coreProperties>
</file>