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9" r:id="rId6"/>
    <p:sldId id="263" r:id="rId7"/>
    <p:sldId id="264"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 id="288" r:id="rId29"/>
    <p:sldId id="286"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26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C899B-A878-4B15-8596-BF098BE1EAF7}" type="datetimeFigureOut">
              <a:rPr lang="en-GB" smtClean="0"/>
              <a:t>10/08/2022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576F9-E8D6-43E7-AB03-7482DF17742B}" type="slidenum">
              <a:rPr lang="en-GB" smtClean="0"/>
              <a:t>‹#›</a:t>
            </a:fld>
            <a:endParaRPr lang="en-GB"/>
          </a:p>
        </p:txBody>
      </p:sp>
    </p:spTree>
    <p:extLst>
      <p:ext uri="{BB962C8B-B14F-4D97-AF65-F5344CB8AC3E}">
        <p14:creationId xmlns:p14="http://schemas.microsoft.com/office/powerpoint/2010/main" val="37853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2</a:t>
            </a:fld>
            <a:endParaRPr lang="en-GB"/>
          </a:p>
        </p:txBody>
      </p:sp>
    </p:spTree>
    <p:extLst>
      <p:ext uri="{BB962C8B-B14F-4D97-AF65-F5344CB8AC3E}">
        <p14:creationId xmlns:p14="http://schemas.microsoft.com/office/powerpoint/2010/main" val="152444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3</a:t>
            </a:fld>
            <a:endParaRPr lang="en-GB"/>
          </a:p>
        </p:txBody>
      </p:sp>
    </p:spTree>
    <p:extLst>
      <p:ext uri="{BB962C8B-B14F-4D97-AF65-F5344CB8AC3E}">
        <p14:creationId xmlns:p14="http://schemas.microsoft.com/office/powerpoint/2010/main" val="192949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4</a:t>
            </a:fld>
            <a:endParaRPr lang="en-GB"/>
          </a:p>
        </p:txBody>
      </p:sp>
    </p:spTree>
    <p:extLst>
      <p:ext uri="{BB962C8B-B14F-4D97-AF65-F5344CB8AC3E}">
        <p14:creationId xmlns:p14="http://schemas.microsoft.com/office/powerpoint/2010/main" val="291429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B56-0D07-E88D-F37B-EB670CD35FA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F03A31F1-CDD8-5EBC-50CF-32CD711248C0}"/>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100D6937-4C0D-BF8B-AB96-0D1A905323BB}"/>
              </a:ext>
            </a:extLst>
          </p:cNvPr>
          <p:cNvSpPr txBox="1">
            <a:spLocks noGrp="1"/>
          </p:cNvSpPr>
          <p:nvPr>
            <p:ph type="dt" sz="half" idx="7"/>
          </p:nvPr>
        </p:nvSpPr>
        <p:spPr/>
        <p:txBody>
          <a:bodyPr/>
          <a:lstStyle>
            <a:lvl1pPr>
              <a:defRPr/>
            </a:lvl1pPr>
          </a:lstStyle>
          <a:p>
            <a:pPr lvl="0"/>
            <a:fld id="{83B77B05-2F09-4A70-BE96-8351A7A305F5}" type="datetime1">
              <a:rPr lang="en-GB"/>
              <a:pPr lvl="0"/>
              <a:t>10/08/2022</a:t>
            </a:fld>
            <a:endParaRPr lang="en-GB"/>
          </a:p>
        </p:txBody>
      </p:sp>
      <p:sp>
        <p:nvSpPr>
          <p:cNvPr id="5" name="Footer Placeholder 4">
            <a:extLst>
              <a:ext uri="{FF2B5EF4-FFF2-40B4-BE49-F238E27FC236}">
                <a16:creationId xmlns:a16="http://schemas.microsoft.com/office/drawing/2014/main" id="{5DBB3AD6-60F0-0C62-C334-8E8D90CE96E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D832EF0-8069-4A1F-BB9D-3CB3FE899D60}"/>
              </a:ext>
            </a:extLst>
          </p:cNvPr>
          <p:cNvSpPr txBox="1">
            <a:spLocks noGrp="1"/>
          </p:cNvSpPr>
          <p:nvPr>
            <p:ph type="sldNum" sz="quarter" idx="8"/>
          </p:nvPr>
        </p:nvSpPr>
        <p:spPr/>
        <p:txBody>
          <a:bodyPr/>
          <a:lstStyle>
            <a:lvl1pPr>
              <a:defRPr/>
            </a:lvl1pPr>
          </a:lstStyle>
          <a:p>
            <a:pPr lvl="0"/>
            <a:fld id="{89307089-6B9C-4732-9006-1FD73CFDE13D}" type="slidenum">
              <a:t>‹#›</a:t>
            </a:fld>
            <a:endParaRPr lang="en-GB"/>
          </a:p>
        </p:txBody>
      </p:sp>
    </p:spTree>
    <p:extLst>
      <p:ext uri="{BB962C8B-B14F-4D97-AF65-F5344CB8AC3E}">
        <p14:creationId xmlns:p14="http://schemas.microsoft.com/office/powerpoint/2010/main" val="22636342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BE70-64BD-EE19-44DB-357F423B0E4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E217269-BFB2-22B0-69C2-AC226547931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59B7C-E902-2758-2DCA-D1CE8C2A3166}"/>
              </a:ext>
            </a:extLst>
          </p:cNvPr>
          <p:cNvSpPr txBox="1">
            <a:spLocks noGrp="1"/>
          </p:cNvSpPr>
          <p:nvPr>
            <p:ph type="dt" sz="half" idx="7"/>
          </p:nvPr>
        </p:nvSpPr>
        <p:spPr/>
        <p:txBody>
          <a:bodyPr/>
          <a:lstStyle>
            <a:lvl1pPr>
              <a:defRPr/>
            </a:lvl1pPr>
          </a:lstStyle>
          <a:p>
            <a:pPr lvl="0"/>
            <a:fld id="{8EB272D1-C5E9-4859-9C81-6A9FA1E9A177}" type="datetime1">
              <a:rPr lang="en-GB"/>
              <a:pPr lvl="0"/>
              <a:t>10/08/2022</a:t>
            </a:fld>
            <a:endParaRPr lang="en-GB"/>
          </a:p>
        </p:txBody>
      </p:sp>
      <p:sp>
        <p:nvSpPr>
          <p:cNvPr id="5" name="Footer Placeholder 4">
            <a:extLst>
              <a:ext uri="{FF2B5EF4-FFF2-40B4-BE49-F238E27FC236}">
                <a16:creationId xmlns:a16="http://schemas.microsoft.com/office/drawing/2014/main" id="{BCB9816F-DCD3-7747-FEE3-0C1B777C382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3D9F3B2-886E-0588-62BA-29AC86779DD7}"/>
              </a:ext>
            </a:extLst>
          </p:cNvPr>
          <p:cNvSpPr txBox="1">
            <a:spLocks noGrp="1"/>
          </p:cNvSpPr>
          <p:nvPr>
            <p:ph type="sldNum" sz="quarter" idx="8"/>
          </p:nvPr>
        </p:nvSpPr>
        <p:spPr/>
        <p:txBody>
          <a:bodyPr/>
          <a:lstStyle>
            <a:lvl1pPr>
              <a:defRPr/>
            </a:lvl1pPr>
          </a:lstStyle>
          <a:p>
            <a:pPr lvl="0"/>
            <a:fld id="{B2C6F8B5-D5F8-409B-84F1-7189AD0325D7}" type="slidenum">
              <a:t>‹#›</a:t>
            </a:fld>
            <a:endParaRPr lang="en-GB"/>
          </a:p>
        </p:txBody>
      </p:sp>
    </p:spTree>
    <p:extLst>
      <p:ext uri="{BB962C8B-B14F-4D97-AF65-F5344CB8AC3E}">
        <p14:creationId xmlns:p14="http://schemas.microsoft.com/office/powerpoint/2010/main" val="94929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8965A-F874-BF30-7F3E-8A920DAF7AEB}"/>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FD808E8B-E7FF-A6E3-278A-11FE56FEA11C}"/>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9B514A-C335-8740-8945-27E07D1C7837}"/>
              </a:ext>
            </a:extLst>
          </p:cNvPr>
          <p:cNvSpPr txBox="1">
            <a:spLocks noGrp="1"/>
          </p:cNvSpPr>
          <p:nvPr>
            <p:ph type="dt" sz="half" idx="7"/>
          </p:nvPr>
        </p:nvSpPr>
        <p:spPr/>
        <p:txBody>
          <a:bodyPr/>
          <a:lstStyle>
            <a:lvl1pPr>
              <a:defRPr/>
            </a:lvl1pPr>
          </a:lstStyle>
          <a:p>
            <a:pPr lvl="0"/>
            <a:fld id="{353EE1D6-C815-4F54-801D-5A9F3B36997B}" type="datetime1">
              <a:rPr lang="en-GB"/>
              <a:pPr lvl="0"/>
              <a:t>10/08/2022</a:t>
            </a:fld>
            <a:endParaRPr lang="en-GB"/>
          </a:p>
        </p:txBody>
      </p:sp>
      <p:sp>
        <p:nvSpPr>
          <p:cNvPr id="5" name="Footer Placeholder 4">
            <a:extLst>
              <a:ext uri="{FF2B5EF4-FFF2-40B4-BE49-F238E27FC236}">
                <a16:creationId xmlns:a16="http://schemas.microsoft.com/office/drawing/2014/main" id="{563E3E57-BB14-53F9-CFAD-EF7348C5849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8D3F361-FDA1-32EE-90B5-26F2AD5B2EB5}"/>
              </a:ext>
            </a:extLst>
          </p:cNvPr>
          <p:cNvSpPr txBox="1">
            <a:spLocks noGrp="1"/>
          </p:cNvSpPr>
          <p:nvPr>
            <p:ph type="sldNum" sz="quarter" idx="8"/>
          </p:nvPr>
        </p:nvSpPr>
        <p:spPr/>
        <p:txBody>
          <a:bodyPr/>
          <a:lstStyle>
            <a:lvl1pPr>
              <a:defRPr/>
            </a:lvl1pPr>
          </a:lstStyle>
          <a:p>
            <a:pPr lvl="0"/>
            <a:fld id="{AC7FC597-F2AF-4159-A556-749B7BC868AF}" type="slidenum">
              <a:t>‹#›</a:t>
            </a:fld>
            <a:endParaRPr lang="en-GB"/>
          </a:p>
        </p:txBody>
      </p:sp>
    </p:spTree>
    <p:extLst>
      <p:ext uri="{BB962C8B-B14F-4D97-AF65-F5344CB8AC3E}">
        <p14:creationId xmlns:p14="http://schemas.microsoft.com/office/powerpoint/2010/main" val="381817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420B53F-2AF0-4D6C-AA54-85F9FEF27111}"/>
              </a:ext>
            </a:extLst>
          </p:cNvPr>
          <p:cNvSpPr>
            <a:spLocks noGrp="1"/>
          </p:cNvSpPr>
          <p:nvPr>
            <p:ph type="body" sz="quarter" idx="14"/>
          </p:nvPr>
        </p:nvSpPr>
        <p:spPr>
          <a:xfrm>
            <a:off x="1090613" y="2016125"/>
            <a:ext cx="10604500" cy="3846513"/>
          </a:xfrm>
          <a:prstGeom prst="rect">
            <a:avLst/>
          </a:prstGeom>
        </p:spPr>
        <p:txBody>
          <a:bodyPr/>
          <a:lstStyle>
            <a:lvl1pPr marL="0" indent="0">
              <a:buNone/>
              <a:defRPr sz="1800">
                <a:solidFill>
                  <a:srgbClr val="000000"/>
                </a:solidFill>
              </a:defRPr>
            </a:lvl1pPr>
            <a:lvl2pPr>
              <a:defRPr>
                <a:solidFill>
                  <a:srgbClr val="004251"/>
                </a:solidFill>
              </a:defRPr>
            </a:lvl2pPr>
            <a:lvl3pPr>
              <a:defRPr>
                <a:solidFill>
                  <a:srgbClr val="004251"/>
                </a:solidFill>
              </a:defRPr>
            </a:lvl3pPr>
            <a:lvl4pPr>
              <a:defRPr>
                <a:solidFill>
                  <a:srgbClr val="004251"/>
                </a:solidFill>
              </a:defRPr>
            </a:lvl4pPr>
            <a:lvl5pPr>
              <a:defRPr>
                <a:solidFill>
                  <a:srgbClr val="004251"/>
                </a:solidFill>
              </a:defRPr>
            </a:lvl5pPr>
          </a:lstStyle>
          <a:p>
            <a:pPr lvl="0"/>
            <a:r>
              <a:rPr lang="en-US" dirty="0"/>
              <a:t>Edit Master text styles</a:t>
            </a:r>
          </a:p>
        </p:txBody>
      </p:sp>
      <p:sp>
        <p:nvSpPr>
          <p:cNvPr id="7" name="Text Placeholder 6">
            <a:extLst>
              <a:ext uri="{FF2B5EF4-FFF2-40B4-BE49-F238E27FC236}">
                <a16:creationId xmlns:a16="http://schemas.microsoft.com/office/drawing/2014/main" id="{22DE9FD7-F926-4FAB-9AA2-3288084DC39E}"/>
              </a:ext>
            </a:extLst>
          </p:cNvPr>
          <p:cNvSpPr>
            <a:spLocks noGrp="1"/>
          </p:cNvSpPr>
          <p:nvPr>
            <p:ph type="body" sz="quarter" idx="15" hasCustomPrompt="1"/>
          </p:nvPr>
        </p:nvSpPr>
        <p:spPr>
          <a:xfrm>
            <a:off x="1090613" y="1109889"/>
            <a:ext cx="10604500" cy="636588"/>
          </a:xfrm>
          <a:prstGeom prst="rect">
            <a:avLst/>
          </a:prstGeom>
        </p:spPr>
        <p:txBody>
          <a:bodyPr/>
          <a:lstStyle>
            <a:lvl1pPr marL="0" indent="0" algn="ctr">
              <a:buNone/>
              <a:defRPr sz="2800" b="1">
                <a:solidFill>
                  <a:srgbClr val="7C7777"/>
                </a:solidFill>
              </a:defRPr>
            </a:lvl1pPr>
            <a:lvl5pPr>
              <a:defRPr/>
            </a:lvl5pPr>
          </a:lstStyle>
          <a:p>
            <a:pPr lvl="0"/>
            <a:r>
              <a:rPr lang="en-US" dirty="0"/>
              <a:t>Title text</a:t>
            </a:r>
          </a:p>
        </p:txBody>
      </p:sp>
    </p:spTree>
    <p:extLst>
      <p:ext uri="{BB962C8B-B14F-4D97-AF65-F5344CB8AC3E}">
        <p14:creationId xmlns:p14="http://schemas.microsoft.com/office/powerpoint/2010/main" val="175399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A344-71AD-7FC0-FF93-8EF24009204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3D777BF-1E5C-D2CF-B1EB-84E5AF05005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87A917-8E8B-61E8-D424-63659DA30F0B}"/>
              </a:ext>
            </a:extLst>
          </p:cNvPr>
          <p:cNvSpPr txBox="1">
            <a:spLocks noGrp="1"/>
          </p:cNvSpPr>
          <p:nvPr>
            <p:ph type="dt" sz="half" idx="7"/>
          </p:nvPr>
        </p:nvSpPr>
        <p:spPr/>
        <p:txBody>
          <a:bodyPr/>
          <a:lstStyle>
            <a:lvl1pPr>
              <a:defRPr/>
            </a:lvl1pPr>
          </a:lstStyle>
          <a:p>
            <a:pPr lvl="0"/>
            <a:fld id="{DF93F7DF-C173-46D2-B36C-A25EE4C88AAD}" type="datetime1">
              <a:rPr lang="en-GB"/>
              <a:pPr lvl="0"/>
              <a:t>10/08/2022</a:t>
            </a:fld>
            <a:endParaRPr lang="en-GB"/>
          </a:p>
        </p:txBody>
      </p:sp>
      <p:sp>
        <p:nvSpPr>
          <p:cNvPr id="5" name="Footer Placeholder 4">
            <a:extLst>
              <a:ext uri="{FF2B5EF4-FFF2-40B4-BE49-F238E27FC236}">
                <a16:creationId xmlns:a16="http://schemas.microsoft.com/office/drawing/2014/main" id="{981D9A8E-6A91-A28C-4599-4E59D13C7ED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9D9C36C-30DE-41A2-672C-24408020D325}"/>
              </a:ext>
            </a:extLst>
          </p:cNvPr>
          <p:cNvSpPr txBox="1">
            <a:spLocks noGrp="1"/>
          </p:cNvSpPr>
          <p:nvPr>
            <p:ph type="sldNum" sz="quarter" idx="8"/>
          </p:nvPr>
        </p:nvSpPr>
        <p:spPr/>
        <p:txBody>
          <a:bodyPr/>
          <a:lstStyle>
            <a:lvl1pPr>
              <a:defRPr/>
            </a:lvl1pPr>
          </a:lstStyle>
          <a:p>
            <a:pPr lvl="0"/>
            <a:fld id="{56DCE4B0-0328-4583-A035-511C15D9DE94}" type="slidenum">
              <a:t>‹#›</a:t>
            </a:fld>
            <a:endParaRPr lang="en-GB"/>
          </a:p>
        </p:txBody>
      </p:sp>
    </p:spTree>
    <p:extLst>
      <p:ext uri="{BB962C8B-B14F-4D97-AF65-F5344CB8AC3E}">
        <p14:creationId xmlns:p14="http://schemas.microsoft.com/office/powerpoint/2010/main" val="8403002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0D76-3666-5000-5CD5-C14FD084CE5E}"/>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AE52342-8F2A-D2E8-8B88-F2308DD38189}"/>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D8E4695A-B436-B121-51D8-86CE7F50D4A8}"/>
              </a:ext>
            </a:extLst>
          </p:cNvPr>
          <p:cNvSpPr txBox="1">
            <a:spLocks noGrp="1"/>
          </p:cNvSpPr>
          <p:nvPr>
            <p:ph type="dt" sz="half" idx="7"/>
          </p:nvPr>
        </p:nvSpPr>
        <p:spPr/>
        <p:txBody>
          <a:bodyPr/>
          <a:lstStyle>
            <a:lvl1pPr>
              <a:defRPr/>
            </a:lvl1pPr>
          </a:lstStyle>
          <a:p>
            <a:pPr lvl="0"/>
            <a:fld id="{8273971F-F8A0-4E75-AA1E-7898E7B0421C}" type="datetime1">
              <a:rPr lang="en-GB"/>
              <a:pPr lvl="0"/>
              <a:t>10/08/2022</a:t>
            </a:fld>
            <a:endParaRPr lang="en-GB"/>
          </a:p>
        </p:txBody>
      </p:sp>
      <p:sp>
        <p:nvSpPr>
          <p:cNvPr id="5" name="Footer Placeholder 4">
            <a:extLst>
              <a:ext uri="{FF2B5EF4-FFF2-40B4-BE49-F238E27FC236}">
                <a16:creationId xmlns:a16="http://schemas.microsoft.com/office/drawing/2014/main" id="{7CD21802-038B-39AB-A28C-33F083C628D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04EC745-FA37-9D28-C6F5-655B5960F9C6}"/>
              </a:ext>
            </a:extLst>
          </p:cNvPr>
          <p:cNvSpPr txBox="1">
            <a:spLocks noGrp="1"/>
          </p:cNvSpPr>
          <p:nvPr>
            <p:ph type="sldNum" sz="quarter" idx="8"/>
          </p:nvPr>
        </p:nvSpPr>
        <p:spPr/>
        <p:txBody>
          <a:bodyPr/>
          <a:lstStyle>
            <a:lvl1pPr>
              <a:defRPr/>
            </a:lvl1pPr>
          </a:lstStyle>
          <a:p>
            <a:pPr lvl="0"/>
            <a:fld id="{4906762E-8EB2-46DB-9153-860F0912DE86}" type="slidenum">
              <a:t>‹#›</a:t>
            </a:fld>
            <a:endParaRPr lang="en-GB"/>
          </a:p>
        </p:txBody>
      </p:sp>
    </p:spTree>
    <p:extLst>
      <p:ext uri="{BB962C8B-B14F-4D97-AF65-F5344CB8AC3E}">
        <p14:creationId xmlns:p14="http://schemas.microsoft.com/office/powerpoint/2010/main" val="71365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A245-3DF5-F8C0-0255-BF682C74212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862FE19-9110-B207-3AD6-EB72394F51C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F84EC8-FE81-6E95-D9BF-74128777BCAA}"/>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5BA81F-5E0A-2A97-A4BF-0DC250436B7E}"/>
              </a:ext>
            </a:extLst>
          </p:cNvPr>
          <p:cNvSpPr txBox="1">
            <a:spLocks noGrp="1"/>
          </p:cNvSpPr>
          <p:nvPr>
            <p:ph type="dt" sz="half" idx="7"/>
          </p:nvPr>
        </p:nvSpPr>
        <p:spPr/>
        <p:txBody>
          <a:bodyPr/>
          <a:lstStyle>
            <a:lvl1pPr>
              <a:defRPr/>
            </a:lvl1pPr>
          </a:lstStyle>
          <a:p>
            <a:pPr lvl="0"/>
            <a:fld id="{0132D507-9CC4-4DF4-9144-23D21A976C00}" type="datetime1">
              <a:rPr lang="en-GB"/>
              <a:pPr lvl="0"/>
              <a:t>10/08/2022</a:t>
            </a:fld>
            <a:endParaRPr lang="en-GB"/>
          </a:p>
        </p:txBody>
      </p:sp>
      <p:sp>
        <p:nvSpPr>
          <p:cNvPr id="6" name="Footer Placeholder 5">
            <a:extLst>
              <a:ext uri="{FF2B5EF4-FFF2-40B4-BE49-F238E27FC236}">
                <a16:creationId xmlns:a16="http://schemas.microsoft.com/office/drawing/2014/main" id="{129E43B6-D188-1B84-9F3C-58BD794AA5C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1D86EA0-FA46-BD8C-07DF-56D724E3A86E}"/>
              </a:ext>
            </a:extLst>
          </p:cNvPr>
          <p:cNvSpPr txBox="1">
            <a:spLocks noGrp="1"/>
          </p:cNvSpPr>
          <p:nvPr>
            <p:ph type="sldNum" sz="quarter" idx="8"/>
          </p:nvPr>
        </p:nvSpPr>
        <p:spPr/>
        <p:txBody>
          <a:bodyPr/>
          <a:lstStyle>
            <a:lvl1pPr>
              <a:defRPr/>
            </a:lvl1pPr>
          </a:lstStyle>
          <a:p>
            <a:pPr lvl="0"/>
            <a:fld id="{95782284-5F8F-43CA-84F2-050632883498}" type="slidenum">
              <a:t>‹#›</a:t>
            </a:fld>
            <a:endParaRPr lang="en-GB"/>
          </a:p>
        </p:txBody>
      </p:sp>
    </p:spTree>
    <p:extLst>
      <p:ext uri="{BB962C8B-B14F-4D97-AF65-F5344CB8AC3E}">
        <p14:creationId xmlns:p14="http://schemas.microsoft.com/office/powerpoint/2010/main" val="177008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0F16-6DC7-85A4-E3CA-97AE2E077D35}"/>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D35E00B-66EF-EC57-8B36-61A2B023116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068B1823-0347-B6B5-2FDC-E51E61EB2337}"/>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539D66-453A-6CA9-0E92-EEC1CA064699}"/>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0F56AC62-FC3B-3D6E-EE0F-B9104C3DEB0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3C3F2-BD5E-C593-D5E5-6346D6FB23F4}"/>
              </a:ext>
            </a:extLst>
          </p:cNvPr>
          <p:cNvSpPr txBox="1">
            <a:spLocks noGrp="1"/>
          </p:cNvSpPr>
          <p:nvPr>
            <p:ph type="dt" sz="half" idx="7"/>
          </p:nvPr>
        </p:nvSpPr>
        <p:spPr/>
        <p:txBody>
          <a:bodyPr/>
          <a:lstStyle>
            <a:lvl1pPr>
              <a:defRPr/>
            </a:lvl1pPr>
          </a:lstStyle>
          <a:p>
            <a:pPr lvl="0"/>
            <a:fld id="{B1A308F7-0048-47FF-96FD-C157EB1571B1}" type="datetime1">
              <a:rPr lang="en-GB"/>
              <a:pPr lvl="0"/>
              <a:t>10/08/2022</a:t>
            </a:fld>
            <a:endParaRPr lang="en-GB"/>
          </a:p>
        </p:txBody>
      </p:sp>
      <p:sp>
        <p:nvSpPr>
          <p:cNvPr id="8" name="Footer Placeholder 7">
            <a:extLst>
              <a:ext uri="{FF2B5EF4-FFF2-40B4-BE49-F238E27FC236}">
                <a16:creationId xmlns:a16="http://schemas.microsoft.com/office/drawing/2014/main" id="{59D28B0C-8B98-A6E6-E381-7B31667BE8B1}"/>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BEB9CB27-3B23-541F-BBD0-459AB133F3D2}"/>
              </a:ext>
            </a:extLst>
          </p:cNvPr>
          <p:cNvSpPr txBox="1">
            <a:spLocks noGrp="1"/>
          </p:cNvSpPr>
          <p:nvPr>
            <p:ph type="sldNum" sz="quarter" idx="8"/>
          </p:nvPr>
        </p:nvSpPr>
        <p:spPr/>
        <p:txBody>
          <a:bodyPr/>
          <a:lstStyle>
            <a:lvl1pPr>
              <a:defRPr/>
            </a:lvl1pPr>
          </a:lstStyle>
          <a:p>
            <a:pPr lvl="0"/>
            <a:fld id="{9476F334-3731-460E-AD4C-1723CF2BDB6E}" type="slidenum">
              <a:t>‹#›</a:t>
            </a:fld>
            <a:endParaRPr lang="en-GB"/>
          </a:p>
        </p:txBody>
      </p:sp>
    </p:spTree>
    <p:extLst>
      <p:ext uri="{BB962C8B-B14F-4D97-AF65-F5344CB8AC3E}">
        <p14:creationId xmlns:p14="http://schemas.microsoft.com/office/powerpoint/2010/main" val="248696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D320-7E80-A6F7-CDB4-5175D3CFF0E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5E77A4D1-FC9D-8D3B-F8B2-1C1B6C870022}"/>
              </a:ext>
            </a:extLst>
          </p:cNvPr>
          <p:cNvSpPr txBox="1">
            <a:spLocks noGrp="1"/>
          </p:cNvSpPr>
          <p:nvPr>
            <p:ph type="dt" sz="half" idx="7"/>
          </p:nvPr>
        </p:nvSpPr>
        <p:spPr/>
        <p:txBody>
          <a:bodyPr/>
          <a:lstStyle>
            <a:lvl1pPr>
              <a:defRPr/>
            </a:lvl1pPr>
          </a:lstStyle>
          <a:p>
            <a:pPr lvl="0"/>
            <a:fld id="{16C6F437-A87E-4DF8-B91E-81233CB14463}" type="datetime1">
              <a:rPr lang="en-GB"/>
              <a:pPr lvl="0"/>
              <a:t>10/08/2022</a:t>
            </a:fld>
            <a:endParaRPr lang="en-GB"/>
          </a:p>
        </p:txBody>
      </p:sp>
      <p:sp>
        <p:nvSpPr>
          <p:cNvPr id="4" name="Footer Placeholder 3">
            <a:extLst>
              <a:ext uri="{FF2B5EF4-FFF2-40B4-BE49-F238E27FC236}">
                <a16:creationId xmlns:a16="http://schemas.microsoft.com/office/drawing/2014/main" id="{A5A7D3DB-8B05-AB9D-DF4E-E7AFC381A746}"/>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61E984F9-51FF-AB68-E37C-2A3B6A40A703}"/>
              </a:ext>
            </a:extLst>
          </p:cNvPr>
          <p:cNvSpPr txBox="1">
            <a:spLocks noGrp="1"/>
          </p:cNvSpPr>
          <p:nvPr>
            <p:ph type="sldNum" sz="quarter" idx="8"/>
          </p:nvPr>
        </p:nvSpPr>
        <p:spPr/>
        <p:txBody>
          <a:bodyPr/>
          <a:lstStyle>
            <a:lvl1pPr>
              <a:defRPr/>
            </a:lvl1pPr>
          </a:lstStyle>
          <a:p>
            <a:pPr lvl="0"/>
            <a:fld id="{75650FD3-DFB6-4992-A716-BE93EA1268C1}" type="slidenum">
              <a:t>‹#›</a:t>
            </a:fld>
            <a:endParaRPr lang="en-GB"/>
          </a:p>
        </p:txBody>
      </p:sp>
    </p:spTree>
    <p:extLst>
      <p:ext uri="{BB962C8B-B14F-4D97-AF65-F5344CB8AC3E}">
        <p14:creationId xmlns:p14="http://schemas.microsoft.com/office/powerpoint/2010/main" val="101009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49189-D954-44FC-7BF3-76BE397761C2}"/>
              </a:ext>
            </a:extLst>
          </p:cNvPr>
          <p:cNvSpPr txBox="1">
            <a:spLocks noGrp="1"/>
          </p:cNvSpPr>
          <p:nvPr>
            <p:ph type="dt" sz="half" idx="7"/>
          </p:nvPr>
        </p:nvSpPr>
        <p:spPr/>
        <p:txBody>
          <a:bodyPr/>
          <a:lstStyle>
            <a:lvl1pPr>
              <a:defRPr/>
            </a:lvl1pPr>
          </a:lstStyle>
          <a:p>
            <a:pPr lvl="0"/>
            <a:fld id="{EA94BF4F-87A8-4FD1-B4E0-2E261E852B87}" type="datetime1">
              <a:rPr lang="en-GB"/>
              <a:pPr lvl="0"/>
              <a:t>10/08/2022</a:t>
            </a:fld>
            <a:endParaRPr lang="en-GB"/>
          </a:p>
        </p:txBody>
      </p:sp>
      <p:sp>
        <p:nvSpPr>
          <p:cNvPr id="3" name="Footer Placeholder 2">
            <a:extLst>
              <a:ext uri="{FF2B5EF4-FFF2-40B4-BE49-F238E27FC236}">
                <a16:creationId xmlns:a16="http://schemas.microsoft.com/office/drawing/2014/main" id="{C4A22BE7-B669-3208-C2D6-89EB29A461F5}"/>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0CED9C7E-F0C0-DD21-8D48-1BF6A1771134}"/>
              </a:ext>
            </a:extLst>
          </p:cNvPr>
          <p:cNvSpPr txBox="1">
            <a:spLocks noGrp="1"/>
          </p:cNvSpPr>
          <p:nvPr>
            <p:ph type="sldNum" sz="quarter" idx="8"/>
          </p:nvPr>
        </p:nvSpPr>
        <p:spPr/>
        <p:txBody>
          <a:bodyPr/>
          <a:lstStyle>
            <a:lvl1pPr>
              <a:defRPr/>
            </a:lvl1pPr>
          </a:lstStyle>
          <a:p>
            <a:pPr lvl="0"/>
            <a:fld id="{9DD1E940-7BAB-4E03-A270-575FA719839A}" type="slidenum">
              <a:t>‹#›</a:t>
            </a:fld>
            <a:endParaRPr lang="en-GB"/>
          </a:p>
        </p:txBody>
      </p:sp>
    </p:spTree>
    <p:extLst>
      <p:ext uri="{BB962C8B-B14F-4D97-AF65-F5344CB8AC3E}">
        <p14:creationId xmlns:p14="http://schemas.microsoft.com/office/powerpoint/2010/main" val="309486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91C9-1E7A-6854-3FB1-05EA89AE97F7}"/>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580C8DC-7C9C-0A83-0ED1-49F95CCC2AE9}"/>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8700B7-FE4E-D055-8894-950C1DC0BE5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FC987D8-3F11-0075-BA75-0281695DC3A9}"/>
              </a:ext>
            </a:extLst>
          </p:cNvPr>
          <p:cNvSpPr txBox="1">
            <a:spLocks noGrp="1"/>
          </p:cNvSpPr>
          <p:nvPr>
            <p:ph type="dt" sz="half" idx="7"/>
          </p:nvPr>
        </p:nvSpPr>
        <p:spPr/>
        <p:txBody>
          <a:bodyPr/>
          <a:lstStyle>
            <a:lvl1pPr>
              <a:defRPr/>
            </a:lvl1pPr>
          </a:lstStyle>
          <a:p>
            <a:pPr lvl="0"/>
            <a:fld id="{5771DBD9-1EF8-4D9A-A47D-FE57BEBBC4B2}" type="datetime1">
              <a:rPr lang="en-GB"/>
              <a:pPr lvl="0"/>
              <a:t>10/08/2022</a:t>
            </a:fld>
            <a:endParaRPr lang="en-GB"/>
          </a:p>
        </p:txBody>
      </p:sp>
      <p:sp>
        <p:nvSpPr>
          <p:cNvPr id="6" name="Footer Placeholder 5">
            <a:extLst>
              <a:ext uri="{FF2B5EF4-FFF2-40B4-BE49-F238E27FC236}">
                <a16:creationId xmlns:a16="http://schemas.microsoft.com/office/drawing/2014/main" id="{455B0D4E-DD6D-8EAF-A4B0-85BAFA8F739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0154383-F7F4-3A0D-96A3-4FAD12003544}"/>
              </a:ext>
            </a:extLst>
          </p:cNvPr>
          <p:cNvSpPr txBox="1">
            <a:spLocks noGrp="1"/>
          </p:cNvSpPr>
          <p:nvPr>
            <p:ph type="sldNum" sz="quarter" idx="8"/>
          </p:nvPr>
        </p:nvSpPr>
        <p:spPr/>
        <p:txBody>
          <a:bodyPr/>
          <a:lstStyle>
            <a:lvl1pPr>
              <a:defRPr/>
            </a:lvl1pPr>
          </a:lstStyle>
          <a:p>
            <a:pPr lvl="0"/>
            <a:fld id="{DF6DC271-0A12-4BA4-A5DA-876EC16D7C47}" type="slidenum">
              <a:t>‹#›</a:t>
            </a:fld>
            <a:endParaRPr lang="en-GB"/>
          </a:p>
        </p:txBody>
      </p:sp>
    </p:spTree>
    <p:extLst>
      <p:ext uri="{BB962C8B-B14F-4D97-AF65-F5344CB8AC3E}">
        <p14:creationId xmlns:p14="http://schemas.microsoft.com/office/powerpoint/2010/main" val="29242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B82B-F643-21DE-0A48-008E16B47BB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167378CD-2789-A5D6-8090-5640000FFA77}"/>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721B144F-0192-F054-E4E0-4E872E825D0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B3FFE2F0-4F61-80FB-45B3-196F4916EFCF}"/>
              </a:ext>
            </a:extLst>
          </p:cNvPr>
          <p:cNvSpPr txBox="1">
            <a:spLocks noGrp="1"/>
          </p:cNvSpPr>
          <p:nvPr>
            <p:ph type="dt" sz="half" idx="7"/>
          </p:nvPr>
        </p:nvSpPr>
        <p:spPr/>
        <p:txBody>
          <a:bodyPr/>
          <a:lstStyle>
            <a:lvl1pPr>
              <a:defRPr/>
            </a:lvl1pPr>
          </a:lstStyle>
          <a:p>
            <a:pPr lvl="0"/>
            <a:fld id="{2C88013C-6D84-4088-A2AF-F5FFF9BA8C76}" type="datetime1">
              <a:rPr lang="en-GB"/>
              <a:pPr lvl="0"/>
              <a:t>10/08/2022</a:t>
            </a:fld>
            <a:endParaRPr lang="en-GB"/>
          </a:p>
        </p:txBody>
      </p:sp>
      <p:sp>
        <p:nvSpPr>
          <p:cNvPr id="6" name="Footer Placeholder 5">
            <a:extLst>
              <a:ext uri="{FF2B5EF4-FFF2-40B4-BE49-F238E27FC236}">
                <a16:creationId xmlns:a16="http://schemas.microsoft.com/office/drawing/2014/main" id="{5F2B6E5C-77EA-CC61-C5EF-4A47495BABC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EE73E94-90A5-AC0A-6DA5-BD2DAA9B3912}"/>
              </a:ext>
            </a:extLst>
          </p:cNvPr>
          <p:cNvSpPr txBox="1">
            <a:spLocks noGrp="1"/>
          </p:cNvSpPr>
          <p:nvPr>
            <p:ph type="sldNum" sz="quarter" idx="8"/>
          </p:nvPr>
        </p:nvSpPr>
        <p:spPr/>
        <p:txBody>
          <a:bodyPr/>
          <a:lstStyle>
            <a:lvl1pPr>
              <a:defRPr/>
            </a:lvl1pPr>
          </a:lstStyle>
          <a:p>
            <a:pPr lvl="0"/>
            <a:fld id="{0D055BB2-CD24-4C45-8CEB-5F9768D6FE62}" type="slidenum">
              <a:t>‹#›</a:t>
            </a:fld>
            <a:endParaRPr lang="en-GB"/>
          </a:p>
        </p:txBody>
      </p:sp>
    </p:spTree>
    <p:extLst>
      <p:ext uri="{BB962C8B-B14F-4D97-AF65-F5344CB8AC3E}">
        <p14:creationId xmlns:p14="http://schemas.microsoft.com/office/powerpoint/2010/main" val="88206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C7AD6E-3EBB-0925-75C5-76D2E5B18CF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C07A1F91-3134-5BCC-8A5C-66A4D3A721E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05567E-02B5-4E93-4249-8B9658D0115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5CBDD6DD-E355-4F11-B1A0-5EE30438220D}" type="datetime1">
              <a:rPr lang="en-GB"/>
              <a:pPr lvl="0"/>
              <a:t>10/08/2022</a:t>
            </a:fld>
            <a:endParaRPr lang="en-GB"/>
          </a:p>
        </p:txBody>
      </p:sp>
      <p:sp>
        <p:nvSpPr>
          <p:cNvPr id="5" name="Footer Placeholder 4">
            <a:extLst>
              <a:ext uri="{FF2B5EF4-FFF2-40B4-BE49-F238E27FC236}">
                <a16:creationId xmlns:a16="http://schemas.microsoft.com/office/drawing/2014/main" id="{472B451E-2EDE-376F-479D-7AEFC76DD29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F59961FB-3661-DD57-D42E-9569AE6E980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5E8A9A25-59E5-417C-A46F-334FAA779571}"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theschoolbus.net/article/uptospeed-on-changes-to-keeping-children-safe-in-education-from-1-september-2022/908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E4C3-E65C-C995-6C8D-D05806BD6B3D}"/>
              </a:ext>
            </a:extLst>
          </p:cNvPr>
          <p:cNvSpPr txBox="1">
            <a:spLocks noGrp="1"/>
          </p:cNvSpPr>
          <p:nvPr>
            <p:ph type="ctrTitle"/>
          </p:nvPr>
        </p:nvSpPr>
        <p:spPr/>
        <p:txBody>
          <a:bodyPr/>
          <a:lstStyle/>
          <a:p>
            <a:pPr lvl="0"/>
            <a:r>
              <a:rPr lang="en-GB" dirty="0">
                <a:latin typeface="Gill Sans MT" pitchFamily="34"/>
              </a:rPr>
              <a:t>KCSIE  Quiz 22</a:t>
            </a:r>
          </a:p>
        </p:txBody>
      </p:sp>
      <p:sp>
        <p:nvSpPr>
          <p:cNvPr id="3" name="Subtitle 2">
            <a:extLst>
              <a:ext uri="{FF2B5EF4-FFF2-40B4-BE49-F238E27FC236}">
                <a16:creationId xmlns:a16="http://schemas.microsoft.com/office/drawing/2014/main" id="{20B41526-8997-F07B-27FF-E237A4AE45DA}"/>
              </a:ext>
            </a:extLst>
          </p:cNvPr>
          <p:cNvSpPr txBox="1">
            <a:spLocks noGrp="1"/>
          </p:cNvSpPr>
          <p:nvPr>
            <p:ph type="subTitle" idx="1"/>
          </p:nvPr>
        </p:nvSpPr>
        <p:spPr/>
        <p:txBody>
          <a:bodyPr/>
          <a:lstStyle/>
          <a:p>
            <a:pPr lvl="0"/>
            <a:r>
              <a:rPr lang="en-GB" dirty="0">
                <a:latin typeface="Gill Sans MT" pitchFamily="34"/>
              </a:rPr>
              <a:t>Led by XXXX </a:t>
            </a:r>
          </a:p>
          <a:p>
            <a:pPr lvl="0"/>
            <a:r>
              <a:rPr lang="en-GB" dirty="0">
                <a:latin typeface="Gill Sans MT" pitchFamily="34"/>
              </a:rPr>
              <a:t>Date and Time</a:t>
            </a:r>
          </a:p>
        </p:txBody>
      </p:sp>
      <p:pic>
        <p:nvPicPr>
          <p:cNvPr id="4" name="Picture 4" descr="Text, logo, company name&#10;&#10;Description automatically generated">
            <a:extLst>
              <a:ext uri="{FF2B5EF4-FFF2-40B4-BE49-F238E27FC236}">
                <a16:creationId xmlns:a16="http://schemas.microsoft.com/office/drawing/2014/main" id="{2A70C231-D517-1A45-9022-F556C1EE4321}"/>
              </a:ext>
            </a:extLst>
          </p:cNvPr>
          <p:cNvPicPr>
            <a:picLocks noChangeAspect="1"/>
          </p:cNvPicPr>
          <p:nvPr/>
        </p:nvPicPr>
        <p:blipFill>
          <a:blip r:embed="rId3"/>
          <a:stretch>
            <a:fillRect/>
          </a:stretch>
        </p:blipFill>
        <p:spPr>
          <a:xfrm>
            <a:off x="9103364" y="395048"/>
            <a:ext cx="2565970" cy="1874026"/>
          </a:xfrm>
          <a:prstGeom prst="rect">
            <a:avLst/>
          </a:prstGeom>
          <a:blipFill>
            <a:blip r:embed="rId2">
              <a:alphaModFix/>
            </a:blip>
            <a:stretch>
              <a:fillRect/>
            </a:stretch>
          </a:blip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F7E07-DE83-E1E0-801E-88254C5A9440}"/>
              </a:ext>
            </a:extLst>
          </p:cNvPr>
          <p:cNvSpPr>
            <a:spLocks noGrp="1"/>
          </p:cNvSpPr>
          <p:nvPr>
            <p:ph type="body" sz="quarter" idx="14"/>
          </p:nvPr>
        </p:nvSpPr>
        <p:spPr>
          <a:xfrm>
            <a:off x="496887" y="1746477"/>
            <a:ext cx="11023041" cy="3846513"/>
          </a:xfrm>
        </p:spPr>
        <p:txBody>
          <a:bodyPr>
            <a:normAutofit lnSpcReduction="10000"/>
          </a:bodyPr>
          <a:lstStyle/>
          <a:p>
            <a:pPr marL="342900" indent="-342900">
              <a:buFont typeface="+mj-lt"/>
              <a:buAutoNum type="arabicPeriod" startAt="8"/>
            </a:pPr>
            <a:r>
              <a:rPr lang="en-GB" dirty="0"/>
              <a:t>If, after the referral, the child’s situation does not improve, what should the referrer do?</a:t>
            </a:r>
          </a:p>
          <a:p>
            <a:pPr marL="342900" indent="-342900">
              <a:buFont typeface="+mj-lt"/>
              <a:buAutoNum type="arabicPeriod" startAt="8"/>
            </a:pPr>
            <a:endParaRPr lang="en-GB" dirty="0"/>
          </a:p>
          <a:p>
            <a:pPr marL="342900" indent="-342900">
              <a:buFont typeface="+mj-lt"/>
              <a:buAutoNum type="arabicPeriod" startAt="8"/>
            </a:pPr>
            <a:r>
              <a:rPr lang="en-GB" dirty="0"/>
              <a:t>Please complete the following sentence: </a:t>
            </a:r>
            <a:r>
              <a:rPr lang="en-GB" b="1" i="1" dirty="0"/>
              <a:t>“All concerns, discussions and decisions made, and the reasons for those decisions, should…”</a:t>
            </a:r>
          </a:p>
          <a:p>
            <a:endParaRPr lang="en-GB" b="1" i="1" dirty="0"/>
          </a:p>
          <a:p>
            <a:pPr marL="1028700" lvl="1" indent="-342900"/>
            <a:r>
              <a:rPr lang="en-GB" sz="1800" dirty="0">
                <a:solidFill>
                  <a:srgbClr val="000000"/>
                </a:solidFill>
              </a:rPr>
              <a:t>“Be reported to the police.”</a:t>
            </a:r>
          </a:p>
          <a:p>
            <a:pPr marL="1028700" lvl="1" indent="-342900"/>
            <a:r>
              <a:rPr lang="en-GB" sz="1800" kern="0" dirty="0">
                <a:solidFill>
                  <a:srgbClr val="000000"/>
                </a:solidFill>
              </a:rPr>
              <a:t>“Be recorded in writing.”</a:t>
            </a:r>
          </a:p>
          <a:p>
            <a:pPr marL="1028700" lvl="1" indent="-342900"/>
            <a:r>
              <a:rPr lang="en-GB" sz="1800" kern="0" dirty="0">
                <a:solidFill>
                  <a:srgbClr val="000000"/>
                </a:solidFill>
              </a:rPr>
              <a:t>“Be discussed with parents.”</a:t>
            </a:r>
          </a:p>
          <a:p>
            <a:pPr marL="1028700" lvl="1" indent="-342900"/>
            <a:endParaRPr lang="en-GB" dirty="0"/>
          </a:p>
          <a:p>
            <a:pPr marL="342900" indent="-342900">
              <a:buFont typeface="+mj-lt"/>
              <a:buAutoNum type="arabicPeriod" startAt="10"/>
            </a:pPr>
            <a:r>
              <a:rPr lang="en-GB" dirty="0"/>
              <a:t>If a teacher discovers that an act of FGM has been carried out on a girl under the age of 18, what must they do?</a:t>
            </a:r>
          </a:p>
          <a:p>
            <a:pPr marL="342900" indent="-342900">
              <a:buFont typeface="+mj-lt"/>
              <a:buAutoNum type="arabicPeriod" startAt="10"/>
            </a:pPr>
            <a:endParaRPr lang="en-GB" dirty="0"/>
          </a:p>
          <a:p>
            <a:pPr marL="342900" indent="-342900">
              <a:buFont typeface="+mj-lt"/>
              <a:buAutoNum type="arabicPeriod" startAt="10"/>
            </a:pPr>
            <a:r>
              <a:rPr lang="en-GB" dirty="0"/>
              <a:t>Name five or more examples of poor safeguarding practice.</a:t>
            </a:r>
          </a:p>
          <a:p>
            <a:endParaRPr lang="en-GB" dirty="0"/>
          </a:p>
        </p:txBody>
      </p:sp>
      <p:sp>
        <p:nvSpPr>
          <p:cNvPr id="3" name="Text Placeholder 2">
            <a:extLst>
              <a:ext uri="{FF2B5EF4-FFF2-40B4-BE49-F238E27FC236}">
                <a16:creationId xmlns:a16="http://schemas.microsoft.com/office/drawing/2014/main" id="{B4D58F6F-6E0D-D66F-7530-556B0D6C3CD9}"/>
              </a:ext>
            </a:extLst>
          </p:cNvPr>
          <p:cNvSpPr>
            <a:spLocks noGrp="1"/>
          </p:cNvSpPr>
          <p:nvPr>
            <p:ph type="body" sz="quarter" idx="15"/>
          </p:nvPr>
        </p:nvSpPr>
        <p:spPr>
          <a:xfrm>
            <a:off x="793750" y="946716"/>
            <a:ext cx="10604500" cy="636588"/>
          </a:xfrm>
        </p:spPr>
        <p:txBody>
          <a:bodyPr/>
          <a:lstStyle/>
          <a:p>
            <a:r>
              <a:rPr lang="en-GB" dirty="0"/>
              <a:t>What to do if you have a concern</a:t>
            </a:r>
          </a:p>
        </p:txBody>
      </p:sp>
    </p:spTree>
    <p:extLst>
      <p:ext uri="{BB962C8B-B14F-4D97-AF65-F5344CB8AC3E}">
        <p14:creationId xmlns:p14="http://schemas.microsoft.com/office/powerpoint/2010/main" val="240937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EBAB8-C764-E593-E7CF-672B267602B2}"/>
              </a:ext>
            </a:extLst>
          </p:cNvPr>
          <p:cNvSpPr>
            <a:spLocks noGrp="1"/>
          </p:cNvSpPr>
          <p:nvPr>
            <p:ph type="body" sz="quarter" idx="14"/>
          </p:nvPr>
        </p:nvSpPr>
        <p:spPr>
          <a:xfrm>
            <a:off x="793750" y="2370823"/>
            <a:ext cx="10604500" cy="2740701"/>
          </a:xfrm>
        </p:spPr>
        <p:txBody>
          <a:bodyPr/>
          <a:lstStyle/>
          <a:p>
            <a:pPr marL="342900" indent="-342900">
              <a:spcAft>
                <a:spcPts val="1000"/>
              </a:spcAft>
              <a:buAutoNum type="arabicPeriod"/>
            </a:pPr>
            <a:r>
              <a:rPr lang="en-GB" dirty="0"/>
              <a:t>If a staff member has a concern about a colleague, who should it be referred to?</a:t>
            </a:r>
          </a:p>
          <a:p>
            <a:pPr marL="971550" lvl="1" indent="-285750"/>
            <a:r>
              <a:rPr lang="en-GB" sz="1800" dirty="0">
                <a:solidFill>
                  <a:srgbClr val="000000"/>
                </a:solidFill>
              </a:rPr>
              <a:t>The staff member in question</a:t>
            </a:r>
          </a:p>
          <a:p>
            <a:pPr marL="971550" lvl="1" indent="-285750"/>
            <a:r>
              <a:rPr lang="en-GB" sz="1800" dirty="0">
                <a:solidFill>
                  <a:srgbClr val="000000"/>
                </a:solidFill>
              </a:rPr>
              <a:t>The headteacher</a:t>
            </a:r>
          </a:p>
          <a:p>
            <a:pPr marL="971550" lvl="1" indent="-285750"/>
            <a:r>
              <a:rPr lang="en-GB" sz="1800" dirty="0">
                <a:solidFill>
                  <a:srgbClr val="000000"/>
                </a:solidFill>
              </a:rPr>
              <a:t>The police</a:t>
            </a:r>
          </a:p>
          <a:p>
            <a:pPr marL="342900" indent="-342900">
              <a:buAutoNum type="arabicPeriod"/>
            </a:pPr>
            <a:endParaRPr lang="en-GB" dirty="0"/>
          </a:p>
          <a:p>
            <a:pPr marL="342900" indent="-342900">
              <a:buAutoNum type="arabicPeriod"/>
            </a:pPr>
            <a:r>
              <a:rPr lang="en-GB" dirty="0"/>
              <a:t>Where staff members have concerns about the school’s safeguarding practices, who should these be raised to?</a:t>
            </a:r>
          </a:p>
          <a:p>
            <a:endParaRPr lang="en-GB" dirty="0"/>
          </a:p>
        </p:txBody>
      </p:sp>
      <p:sp>
        <p:nvSpPr>
          <p:cNvPr id="3" name="Text Placeholder 2">
            <a:extLst>
              <a:ext uri="{FF2B5EF4-FFF2-40B4-BE49-F238E27FC236}">
                <a16:creationId xmlns:a16="http://schemas.microsoft.com/office/drawing/2014/main" id="{0DF8F778-4FE4-91FC-F649-9727D6C0C1DC}"/>
              </a:ext>
            </a:extLst>
          </p:cNvPr>
          <p:cNvSpPr>
            <a:spLocks noGrp="1"/>
          </p:cNvSpPr>
          <p:nvPr>
            <p:ph type="body" sz="quarter" idx="15"/>
          </p:nvPr>
        </p:nvSpPr>
        <p:spPr/>
        <p:txBody>
          <a:bodyPr/>
          <a:lstStyle/>
          <a:p>
            <a:r>
              <a:rPr lang="en-GB" dirty="0"/>
              <a:t>Concerns about safeguarding within the school</a:t>
            </a:r>
          </a:p>
        </p:txBody>
      </p:sp>
    </p:spTree>
    <p:extLst>
      <p:ext uri="{BB962C8B-B14F-4D97-AF65-F5344CB8AC3E}">
        <p14:creationId xmlns:p14="http://schemas.microsoft.com/office/powerpoint/2010/main" val="199997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A8B616-C78E-D7F8-6F21-2CF1EBBBCCA4}"/>
              </a:ext>
            </a:extLst>
          </p:cNvPr>
          <p:cNvSpPr>
            <a:spLocks noGrp="1"/>
          </p:cNvSpPr>
          <p:nvPr>
            <p:ph type="body" sz="quarter" idx="14"/>
          </p:nvPr>
        </p:nvSpPr>
        <p:spPr>
          <a:xfrm>
            <a:off x="771525" y="1746477"/>
            <a:ext cx="10763250" cy="3846513"/>
          </a:xfrm>
        </p:spPr>
        <p:txBody>
          <a:bodyPr>
            <a:normAutofit lnSpcReduction="10000"/>
          </a:bodyPr>
          <a:lstStyle/>
          <a:p>
            <a:pPr marL="342900" indent="-342900">
              <a:buAutoNum type="arabicPeriod"/>
            </a:pPr>
            <a:r>
              <a:rPr lang="en-GB" dirty="0"/>
              <a:t>Abuse is a form of maltreatment and can be defined as someone inflicting harm or failing to do what?</a:t>
            </a:r>
          </a:p>
          <a:p>
            <a:pPr marL="342900" indent="-342900">
              <a:buAutoNum type="arabicPeriod"/>
            </a:pPr>
            <a:endParaRPr lang="en-GB" dirty="0"/>
          </a:p>
          <a:p>
            <a:pPr marL="342900" indent="-342900">
              <a:buAutoNum type="arabicPeriod"/>
            </a:pPr>
            <a:r>
              <a:rPr lang="en-GB" dirty="0"/>
              <a:t>Can you provide a definition for physical abuse?</a:t>
            </a:r>
          </a:p>
          <a:p>
            <a:pPr marL="342900" indent="-342900">
              <a:buAutoNum type="arabicPeriod"/>
            </a:pPr>
            <a:endParaRPr lang="en-GB" dirty="0"/>
          </a:p>
          <a:p>
            <a:pPr marL="342900" indent="-342900">
              <a:buAutoNum type="arabicPeriod"/>
            </a:pPr>
            <a:r>
              <a:rPr lang="en-GB" dirty="0"/>
              <a:t>Can you provide an example of emotional abuse?</a:t>
            </a:r>
          </a:p>
          <a:p>
            <a:pPr marL="342900" indent="-342900">
              <a:buAutoNum type="arabicPeriod"/>
            </a:pPr>
            <a:endParaRPr lang="en-GB" dirty="0"/>
          </a:p>
          <a:p>
            <a:pPr marL="342900" indent="-342900">
              <a:buAutoNum type="arabicPeriod"/>
            </a:pPr>
            <a:r>
              <a:rPr lang="en-GB" dirty="0"/>
              <a:t>Can you provide a definition for sexual abuse?</a:t>
            </a:r>
          </a:p>
          <a:p>
            <a:pPr marL="342900" indent="-342900">
              <a:buAutoNum type="arabicPeriod"/>
            </a:pPr>
            <a:endParaRPr lang="en-GB" dirty="0"/>
          </a:p>
          <a:p>
            <a:pPr marL="342900" indent="-342900">
              <a:buAutoNum type="arabicPeriod"/>
            </a:pPr>
            <a:r>
              <a:rPr lang="en-GB" dirty="0"/>
              <a:t>Neglect may include a parent failing to provide adequate food. Can you name two more examples?</a:t>
            </a:r>
          </a:p>
          <a:p>
            <a:endParaRPr lang="en-GB" dirty="0"/>
          </a:p>
          <a:p>
            <a:r>
              <a:rPr lang="en-GB" dirty="0"/>
              <a:t>6. Can you describe how pupils may experience domestic abuse?</a:t>
            </a:r>
          </a:p>
          <a:p>
            <a:endParaRPr lang="en-GB" dirty="0"/>
          </a:p>
        </p:txBody>
      </p:sp>
      <p:sp>
        <p:nvSpPr>
          <p:cNvPr id="3" name="Text Placeholder 2">
            <a:extLst>
              <a:ext uri="{FF2B5EF4-FFF2-40B4-BE49-F238E27FC236}">
                <a16:creationId xmlns:a16="http://schemas.microsoft.com/office/drawing/2014/main" id="{280F0F4D-8E62-D16E-CF24-17A960205FA3}"/>
              </a:ext>
            </a:extLst>
          </p:cNvPr>
          <p:cNvSpPr>
            <a:spLocks noGrp="1"/>
          </p:cNvSpPr>
          <p:nvPr>
            <p:ph type="body" sz="quarter" idx="15"/>
          </p:nvPr>
        </p:nvSpPr>
        <p:spPr/>
        <p:txBody>
          <a:bodyPr/>
          <a:lstStyle/>
          <a:p>
            <a:r>
              <a:rPr lang="en-GB" dirty="0"/>
              <a:t>Types of abuse and neglect</a:t>
            </a:r>
          </a:p>
        </p:txBody>
      </p:sp>
    </p:spTree>
    <p:extLst>
      <p:ext uri="{BB962C8B-B14F-4D97-AF65-F5344CB8AC3E}">
        <p14:creationId xmlns:p14="http://schemas.microsoft.com/office/powerpoint/2010/main" val="342925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6A131-010B-ED06-C8B3-18BE01B8AC80}"/>
              </a:ext>
            </a:extLst>
          </p:cNvPr>
          <p:cNvSpPr>
            <a:spLocks noGrp="1"/>
          </p:cNvSpPr>
          <p:nvPr>
            <p:ph type="body" sz="quarter" idx="14"/>
          </p:nvPr>
        </p:nvSpPr>
        <p:spPr>
          <a:xfrm>
            <a:off x="623888" y="1901598"/>
            <a:ext cx="10604500" cy="3846513"/>
          </a:xfrm>
        </p:spPr>
        <p:txBody>
          <a:bodyPr/>
          <a:lstStyle/>
          <a:p>
            <a:pPr marL="342900" indent="-342900">
              <a:buFont typeface="Arial" panose="020B0604020202020204" pitchFamily="34" charset="0"/>
              <a:buAutoNum type="arabicPeriod"/>
            </a:pPr>
            <a:r>
              <a:rPr lang="en-US" dirty="0"/>
              <a:t>Can you name three examples of how children can abuse their peers online?</a:t>
            </a:r>
          </a:p>
          <a:p>
            <a:pPr marL="342900" indent="-342900">
              <a:buFont typeface="Arial" panose="020B0604020202020204" pitchFamily="34" charset="0"/>
              <a:buAutoNum type="arabicPeriod"/>
            </a:pPr>
            <a:endParaRPr lang="en-US" dirty="0"/>
          </a:p>
          <a:p>
            <a:pPr marL="342900" indent="-342900">
              <a:buFont typeface="Arial" panose="020B0604020202020204" pitchFamily="34" charset="0"/>
              <a:buAutoNum type="arabicPeriod"/>
            </a:pPr>
            <a:endParaRPr lang="en-US" dirty="0"/>
          </a:p>
          <a:p>
            <a:pPr marL="342900" indent="-342900">
              <a:buFont typeface="Arial" panose="020B0604020202020204" pitchFamily="34" charset="0"/>
              <a:buAutoNum type="arabicPeriod"/>
            </a:pPr>
            <a:r>
              <a:rPr lang="en-US" dirty="0"/>
              <a:t>Can you name some </a:t>
            </a:r>
            <a:r>
              <a:rPr lang="en-US" dirty="0" err="1"/>
              <a:t>behaviours</a:t>
            </a:r>
            <a:r>
              <a:rPr lang="en-US" dirty="0"/>
              <a:t> linked to safeguarding issues, for example, taking drugs?</a:t>
            </a:r>
          </a:p>
          <a:p>
            <a:pPr marL="342900" indent="-342900">
              <a:buFont typeface="Arial" panose="020B0604020202020204" pitchFamily="34" charset="0"/>
              <a:buAutoNum type="arabicPeriod"/>
            </a:pPr>
            <a:endParaRPr lang="en-US" dirty="0"/>
          </a:p>
          <a:p>
            <a:pPr marL="342900" indent="-342900">
              <a:buFont typeface="Arial" panose="020B0604020202020204" pitchFamily="34" charset="0"/>
              <a:buAutoNum type="arabicPeriod"/>
            </a:pPr>
            <a:endParaRPr lang="en-US" dirty="0"/>
          </a:p>
          <a:p>
            <a:pPr marL="342900" indent="-342900">
              <a:buFont typeface="Arial" panose="020B0604020202020204" pitchFamily="34" charset="0"/>
              <a:buAutoNum type="arabicPeriod"/>
            </a:pPr>
            <a:r>
              <a:rPr lang="en-GB" dirty="0"/>
              <a:t>In what contexts can child-on-child abuse occur?</a:t>
            </a:r>
          </a:p>
          <a:p>
            <a:pPr marL="342900" indent="-342900">
              <a:buFont typeface="Arial" panose="020B0604020202020204" pitchFamily="34" charset="0"/>
              <a:buAutoNum type="arabicPeriod"/>
            </a:pPr>
            <a:endParaRPr lang="en-GB" dirty="0"/>
          </a:p>
          <a:p>
            <a:pPr marL="342900" indent="-342900">
              <a:buFont typeface="Arial" panose="020B0604020202020204" pitchFamily="34" charset="0"/>
              <a:buAutoNum type="arabicPeriod"/>
            </a:pPr>
            <a:endParaRPr lang="en-GB" dirty="0"/>
          </a:p>
          <a:p>
            <a:pPr marL="342900" indent="-342900">
              <a:buFont typeface="Arial" panose="020B0604020202020204" pitchFamily="34" charset="0"/>
              <a:buAutoNum type="arabicPeriod"/>
            </a:pPr>
            <a:r>
              <a:rPr lang="en-GB" dirty="0"/>
              <a:t>Can you name some of the indicators of child criminal exploitation (CCE) and child sexual exploitation (CSE)?</a:t>
            </a:r>
          </a:p>
          <a:p>
            <a:endParaRPr lang="en-GB" dirty="0"/>
          </a:p>
        </p:txBody>
      </p:sp>
      <p:sp>
        <p:nvSpPr>
          <p:cNvPr id="3" name="Text Placeholder 2">
            <a:extLst>
              <a:ext uri="{FF2B5EF4-FFF2-40B4-BE49-F238E27FC236}">
                <a16:creationId xmlns:a16="http://schemas.microsoft.com/office/drawing/2014/main" id="{468AE38B-3739-0953-24D6-FA8DAF765A4D}"/>
              </a:ext>
            </a:extLst>
          </p:cNvPr>
          <p:cNvSpPr>
            <a:spLocks noGrp="1"/>
          </p:cNvSpPr>
          <p:nvPr>
            <p:ph type="body" sz="quarter" idx="15"/>
          </p:nvPr>
        </p:nvSpPr>
        <p:spPr/>
        <p:txBody>
          <a:bodyPr/>
          <a:lstStyle/>
          <a:p>
            <a:r>
              <a:rPr lang="en-GB" dirty="0"/>
              <a:t>Safeguarding issues</a:t>
            </a:r>
          </a:p>
        </p:txBody>
      </p:sp>
    </p:spTree>
    <p:extLst>
      <p:ext uri="{BB962C8B-B14F-4D97-AF65-F5344CB8AC3E}">
        <p14:creationId xmlns:p14="http://schemas.microsoft.com/office/powerpoint/2010/main" val="392239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1FA8B6-8409-E0E8-BDC0-A54646FA03A8}"/>
              </a:ext>
            </a:extLst>
          </p:cNvPr>
          <p:cNvSpPr>
            <a:spLocks noGrp="1"/>
          </p:cNvSpPr>
          <p:nvPr>
            <p:ph type="body" sz="quarter" idx="15"/>
          </p:nvPr>
        </p:nvSpPr>
        <p:spPr>
          <a:xfrm>
            <a:off x="547541" y="2575757"/>
            <a:ext cx="10604500" cy="2590574"/>
          </a:xfrm>
        </p:spPr>
        <p:txBody>
          <a:bodyPr/>
          <a:lstStyle/>
          <a:p>
            <a:r>
              <a:rPr lang="en-GB" sz="6000" dirty="0"/>
              <a:t>Questions finished</a:t>
            </a:r>
          </a:p>
          <a:p>
            <a:r>
              <a:rPr lang="en-GB" sz="4400" dirty="0"/>
              <a:t>Click for answers</a:t>
            </a:r>
          </a:p>
        </p:txBody>
      </p:sp>
    </p:spTree>
    <p:extLst>
      <p:ext uri="{BB962C8B-B14F-4D97-AF65-F5344CB8AC3E}">
        <p14:creationId xmlns:p14="http://schemas.microsoft.com/office/powerpoint/2010/main" val="334305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68310F-0204-D472-C19D-57F3DF2FEA92}"/>
              </a:ext>
            </a:extLst>
          </p:cNvPr>
          <p:cNvSpPr>
            <a:spLocks noGrp="1"/>
          </p:cNvSpPr>
          <p:nvPr>
            <p:ph type="body" sz="quarter" idx="14"/>
          </p:nvPr>
        </p:nvSpPr>
        <p:spPr>
          <a:xfrm>
            <a:off x="181057" y="1613127"/>
            <a:ext cx="11514056" cy="4616223"/>
          </a:xfrm>
        </p:spPr>
        <p:txBody>
          <a:bodyPr>
            <a:normAutofit lnSpcReduction="10000"/>
          </a:bodyPr>
          <a:lstStyle/>
          <a:p>
            <a:pPr lvl="0" algn="just">
              <a:lnSpc>
                <a:spcPct val="115000"/>
              </a:lnSpc>
              <a:spcBef>
                <a:spcPts val="600"/>
              </a:spcBef>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 What kind of safeguarding approach should all professionals take and what does this mean?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pPr>
            <a:r>
              <a:rPr lang="en-GB" dirty="0">
                <a:effectLst/>
                <a:latin typeface="Arial" panose="020B0604020202020204" pitchFamily="34" charset="0"/>
                <a:ea typeface="Calibri" panose="020F0502020204030204" pitchFamily="34" charset="0"/>
                <a:cs typeface="Times New Roman" panose="02020603050405020304" pitchFamily="18" charset="0"/>
              </a:rPr>
              <a:t>Safeguarding and promoting the welfare of children is everybody’s responsibility. E</a:t>
            </a:r>
            <a:r>
              <a:rPr lang="en-GB" dirty="0">
                <a:latin typeface="Arial" panose="020B0604020202020204" pitchFamily="34" charset="0"/>
                <a:ea typeface="Calibri" panose="020F0502020204030204" pitchFamily="34" charset="0"/>
                <a:cs typeface="Times New Roman" panose="02020603050405020304" pitchFamily="18" charset="0"/>
              </a:rPr>
              <a:t>veryone </a:t>
            </a:r>
            <a:r>
              <a:rPr lang="en-GB" dirty="0">
                <a:effectLst/>
                <a:latin typeface="Arial" panose="020B0604020202020204" pitchFamily="34" charset="0"/>
                <a:ea typeface="Calibri" panose="020F0502020204030204" pitchFamily="34" charset="0"/>
                <a:cs typeface="Times New Roman" panose="02020603050405020304" pitchFamily="18" charset="0"/>
              </a:rPr>
              <a:t>who comes into contact with children and their families has a role to play.</a:t>
            </a:r>
            <a:r>
              <a:rPr lang="en-GB" dirty="0">
                <a:latin typeface="Arial" panose="020B0604020202020204" pitchFamily="34" charset="0"/>
                <a:ea typeface="Calibri" panose="020F0502020204030204" pitchFamily="34" charset="0"/>
                <a:cs typeface="Times New Roman" panose="02020603050405020304" pitchFamily="18" charset="0"/>
              </a:rPr>
              <a:t> In order to fulfil this responsibility effectively, all professionals should ensure their approach is child-centred. </a:t>
            </a:r>
            <a:r>
              <a:rPr lang="en-GB" dirty="0">
                <a:effectLst/>
                <a:latin typeface="Arial" panose="020B0604020202020204" pitchFamily="34" charset="0"/>
                <a:ea typeface="Calibri" panose="020F0502020204030204" pitchFamily="34" charset="0"/>
                <a:cs typeface="Times New Roman" panose="02020603050405020304" pitchFamily="18" charset="0"/>
              </a:rPr>
              <a:t>This means that they should always consider what is in the best interests of the child. (KCSIE, p.6, para. 2). </a:t>
            </a:r>
          </a:p>
          <a:p>
            <a:pPr lvl="0" algn="just">
              <a:lnSpc>
                <a:spcPct val="115000"/>
              </a:lnSpc>
              <a:spcBef>
                <a:spcPts val="600"/>
              </a:spcBef>
              <a:spcAft>
                <a:spcPts val="1000"/>
              </a:spcAft>
            </a:pPr>
            <a:r>
              <a:rPr lang="en-GB" b="1" dirty="0">
                <a:latin typeface="Arial" panose="020B0604020202020204" pitchFamily="34" charset="0"/>
                <a:ea typeface="Times New Roman" panose="02020603050405020304" pitchFamily="18" charset="0"/>
                <a:cs typeface="Times New Roman" panose="02020603050405020304" pitchFamily="18" charset="0"/>
              </a:rPr>
              <a:t>2.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What three things are all professionals who come into contact with a child responsible for doing to enable the child to receive the right help at the right time?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n-GB" dirty="0">
                <a:effectLst/>
                <a:latin typeface="Arial" panose="020B0604020202020204" pitchFamily="34" charset="0"/>
                <a:ea typeface="Calibri" panose="020F0502020204030204" pitchFamily="34" charset="0"/>
                <a:cs typeface="Times New Roman" panose="02020603050405020304" pitchFamily="18" charset="0"/>
              </a:rPr>
              <a:t>To ensure a child receives the right help at the right time, everyone who comes into contact with children should ensure they: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Identify concerns.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Share information.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60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Take prompt action. (KCSIE, p.6, para.3)</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endParaRPr lang="en-GB" dirty="0"/>
          </a:p>
        </p:txBody>
      </p:sp>
      <p:sp>
        <p:nvSpPr>
          <p:cNvPr id="3" name="Text Placeholder 2">
            <a:extLst>
              <a:ext uri="{FF2B5EF4-FFF2-40B4-BE49-F238E27FC236}">
                <a16:creationId xmlns:a16="http://schemas.microsoft.com/office/drawing/2014/main" id="{6AD5342E-B971-9E05-2442-63778ECC8D43}"/>
              </a:ext>
            </a:extLst>
          </p:cNvPr>
          <p:cNvSpPr>
            <a:spLocks noGrp="1"/>
          </p:cNvSpPr>
          <p:nvPr>
            <p:ph type="body" sz="quarter" idx="15"/>
          </p:nvPr>
        </p:nvSpPr>
        <p:spPr/>
        <p:txBody>
          <a:bodyPr/>
          <a:lstStyle/>
          <a:p>
            <a:r>
              <a:rPr lang="en-GB" dirty="0"/>
              <a:t>Answers – Approaches to safeguarding</a:t>
            </a:r>
          </a:p>
        </p:txBody>
      </p:sp>
    </p:spTree>
    <p:extLst>
      <p:ext uri="{BB962C8B-B14F-4D97-AF65-F5344CB8AC3E}">
        <p14:creationId xmlns:p14="http://schemas.microsoft.com/office/powerpoint/2010/main" val="169450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E5B6E-B495-9B3C-E44B-60D824DC1C07}"/>
              </a:ext>
            </a:extLst>
          </p:cNvPr>
          <p:cNvSpPr>
            <a:spLocks noGrp="1"/>
          </p:cNvSpPr>
          <p:nvPr>
            <p:ph type="body" sz="quarter" idx="14"/>
          </p:nvPr>
        </p:nvSpPr>
        <p:spPr>
          <a:xfrm>
            <a:off x="719138" y="1901598"/>
            <a:ext cx="10604500" cy="3846513"/>
          </a:xfrm>
        </p:spPr>
        <p:txBody>
          <a:bodyPr>
            <a:normAutofit lnSpcReduction="10000"/>
          </a:bodyPr>
          <a:lstStyle/>
          <a:p>
            <a:pPr lvl="0" algn="just">
              <a:lnSpc>
                <a:spcPct val="115000"/>
              </a:lnSpc>
              <a:spcBef>
                <a:spcPts val="60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 Define the phrase ‘safeguarding and promoting the welfare of children’ in as much detail as you can.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pPr>
            <a:r>
              <a:rPr lang="en-GB" dirty="0">
                <a:effectLst/>
                <a:latin typeface="Arial" panose="020B0604020202020204" pitchFamily="34" charset="0"/>
                <a:ea typeface="Calibri" panose="020F0502020204030204" pitchFamily="34" charset="0"/>
                <a:cs typeface="Times New Roman" panose="02020603050405020304" pitchFamily="18" charset="0"/>
              </a:rPr>
              <a:t>‘Safeguarding and promoting the welfare of children’ is defined as: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Protecting children from maltreatment.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Preventing the impairment of children’s mental and physical health or development.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Ensuring that children grow up in circumstances consistent with the provision of safe and effective care.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600"/>
              </a:spcBef>
              <a:spcAft>
                <a:spcPts val="10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Taking action to enable all children to have the best outcomes. (KCSIE, p.6, para.4)</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 The term ‘children’ includes everyone under what age? Please tick your answer.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dirty="0">
                <a:effectLst/>
                <a:latin typeface="Arial" panose="020B0604020202020204" pitchFamily="34" charset="0"/>
                <a:ea typeface="Calibri" panose="020F0502020204030204" pitchFamily="34" charset="0"/>
                <a:cs typeface="Times New Roman" panose="02020603050405020304" pitchFamily="18" charset="0"/>
              </a:rPr>
              <a:t>KCSIE classifies everyone under the age of </a:t>
            </a:r>
            <a:r>
              <a:rPr lang="en-GB" b="1" dirty="0">
                <a:effectLst/>
                <a:latin typeface="Arial" panose="020B0604020202020204" pitchFamily="34" charset="0"/>
                <a:ea typeface="Calibri" panose="020F0502020204030204" pitchFamily="34" charset="0"/>
                <a:cs typeface="Times New Roman" panose="02020603050405020304" pitchFamily="18" charset="0"/>
              </a:rPr>
              <a:t>18</a:t>
            </a:r>
            <a:r>
              <a:rPr lang="en-GB" dirty="0">
                <a:effectLst/>
                <a:latin typeface="Arial" panose="020B0604020202020204" pitchFamily="34" charset="0"/>
                <a:ea typeface="Calibri" panose="020F0502020204030204" pitchFamily="34" charset="0"/>
                <a:cs typeface="Times New Roman" panose="02020603050405020304" pitchFamily="18" charset="0"/>
              </a:rPr>
              <a:t> as a child. (KCSIE, p.6, para.5)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29386B78-5253-DBA2-2FE2-739599DC31E7}"/>
              </a:ext>
            </a:extLst>
          </p:cNvPr>
          <p:cNvSpPr>
            <a:spLocks noGrp="1"/>
          </p:cNvSpPr>
          <p:nvPr>
            <p:ph type="body" sz="quarter" idx="15"/>
          </p:nvPr>
        </p:nvSpPr>
        <p:spPr/>
        <p:txBody>
          <a:bodyPr/>
          <a:lstStyle/>
          <a:p>
            <a:r>
              <a:rPr lang="en-GB" dirty="0"/>
              <a:t>Answers – Approaches to safeguarding</a:t>
            </a:r>
          </a:p>
        </p:txBody>
      </p:sp>
    </p:spTree>
    <p:extLst>
      <p:ext uri="{BB962C8B-B14F-4D97-AF65-F5344CB8AC3E}">
        <p14:creationId xmlns:p14="http://schemas.microsoft.com/office/powerpoint/2010/main" val="106939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F945A-C61F-C623-4086-919F1F0210FE}"/>
              </a:ext>
            </a:extLst>
          </p:cNvPr>
          <p:cNvSpPr>
            <a:spLocks noGrp="1"/>
          </p:cNvSpPr>
          <p:nvPr>
            <p:ph type="body" sz="quarter" idx="14"/>
          </p:nvPr>
        </p:nvSpPr>
        <p:spPr>
          <a:xfrm>
            <a:off x="671513" y="1901598"/>
            <a:ext cx="10604500" cy="3846513"/>
          </a:xfrm>
        </p:spPr>
        <p:txBody>
          <a:bodyPr>
            <a:normAutofit lnSpcReduction="10000"/>
          </a:bodyPr>
          <a:lstStyle/>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 What do all staff members have a responsibility to provide?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All staff have a responsibility to provide a </a:t>
            </a:r>
            <a:r>
              <a:rPr lang="en-GB" sz="1800" b="1" dirty="0">
                <a:effectLst/>
                <a:latin typeface="Arial" panose="020B0604020202020204" pitchFamily="34" charset="0"/>
                <a:ea typeface="Calibri" panose="020F0502020204030204" pitchFamily="34" charset="0"/>
                <a:cs typeface="Times New Roman" panose="02020603050405020304" pitchFamily="18" charset="0"/>
              </a:rPr>
              <a:t>safe environment in which children can learn</a:t>
            </a:r>
            <a:r>
              <a:rPr lang="en-GB" sz="1800" dirty="0">
                <a:effectLst/>
                <a:latin typeface="Arial" panose="020B0604020202020204" pitchFamily="34" charset="0"/>
                <a:ea typeface="Calibri" panose="020F0502020204030204" pitchFamily="34" charset="0"/>
                <a:cs typeface="Times New Roman" panose="02020603050405020304" pitchFamily="18" charset="0"/>
              </a:rPr>
              <a:t>. (KCSIE, p.6, para.7)</a:t>
            </a:r>
          </a:p>
          <a:p>
            <a:pPr lvl="0" algn="just">
              <a:lnSpc>
                <a:spcPct val="115000"/>
              </a:lnSpc>
              <a:spcBef>
                <a:spcPts val="0"/>
              </a:spcBef>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 What are the main duties of the DSL?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Schools should have a DSL. The DSL is responsible for providing support to staff to carry out their safeguarding duties and liaising closely with other services, e.g. children’s social care. (KCSIE, p.7, para.10)</a:t>
            </a:r>
            <a:r>
              <a:rPr lang="en-GB" dirty="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spcBef>
                <a:spcPts val="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 If you have a safeguarding concern, which member of staff should you consult for advice?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The DSL and their deputies are the most appropriate people to advise on the response to safeguarding concerns. (KCSIE, p.7, para.11)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2929D284-62C4-D96F-FE19-813EF19CEB2A}"/>
              </a:ext>
            </a:extLst>
          </p:cNvPr>
          <p:cNvSpPr>
            <a:spLocks noGrp="1"/>
          </p:cNvSpPr>
          <p:nvPr>
            <p:ph type="body" sz="quarter" idx="15"/>
          </p:nvPr>
        </p:nvSpPr>
        <p:spPr/>
        <p:txBody>
          <a:bodyPr/>
          <a:lstStyle/>
          <a:p>
            <a:r>
              <a:rPr lang="en-GB" dirty="0"/>
              <a:t>Answers – Role of staff members</a:t>
            </a:r>
          </a:p>
        </p:txBody>
      </p:sp>
    </p:spTree>
    <p:extLst>
      <p:ext uri="{BB962C8B-B14F-4D97-AF65-F5344CB8AC3E}">
        <p14:creationId xmlns:p14="http://schemas.microsoft.com/office/powerpoint/2010/main" val="3280677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50EF8-04F2-F9B8-58CA-A1F411E3A08E}"/>
              </a:ext>
            </a:extLst>
          </p:cNvPr>
          <p:cNvSpPr>
            <a:spLocks noGrp="1"/>
          </p:cNvSpPr>
          <p:nvPr>
            <p:ph type="body" sz="quarter" idx="14"/>
          </p:nvPr>
        </p:nvSpPr>
        <p:spPr>
          <a:xfrm>
            <a:off x="793750" y="1987550"/>
            <a:ext cx="10604500" cy="3846513"/>
          </a:xfrm>
        </p:spPr>
        <p:txBody>
          <a:bodyPr/>
          <a:lstStyle/>
          <a:p>
            <a:pPr lvl="0" algn="just">
              <a:lnSpc>
                <a:spcPct val="115000"/>
              </a:lnSpc>
              <a:spcBef>
                <a:spcPts val="60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 What documents and information, in terms of safeguarding, should be included and explained to staff as part of a staff induction?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pPr>
            <a:r>
              <a:rPr lang="en-GB" dirty="0">
                <a:effectLst/>
                <a:latin typeface="Arial" panose="020B0604020202020204" pitchFamily="34" charset="0"/>
                <a:ea typeface="Calibri" panose="020F0502020204030204" pitchFamily="34" charset="0"/>
                <a:cs typeface="Times New Roman" panose="02020603050405020304" pitchFamily="18" charset="0"/>
              </a:rPr>
              <a:t>All staff should be aware of systems within their school which support safeguarding. The following should be explained to staff as part of an induction: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school’s child protection policy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school’s behaviour policy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school’s staff behaviour policy (or code of conduct)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safeguarding response to children who go missing from education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60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role of the DSL, including their identity and the identities of any deputies (KCSIE, p.7-8, para.13)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A0549F5-B199-9170-9E96-F69CDA234946}"/>
              </a:ext>
            </a:extLst>
          </p:cNvPr>
          <p:cNvSpPr>
            <a:spLocks noGrp="1"/>
          </p:cNvSpPr>
          <p:nvPr>
            <p:ph type="body" sz="quarter" idx="15"/>
          </p:nvPr>
        </p:nvSpPr>
        <p:spPr/>
        <p:txBody>
          <a:bodyPr/>
          <a:lstStyle/>
          <a:p>
            <a:r>
              <a:rPr lang="en-GB" dirty="0"/>
              <a:t>Answers – What you need to know</a:t>
            </a:r>
          </a:p>
        </p:txBody>
      </p:sp>
    </p:spTree>
    <p:extLst>
      <p:ext uri="{BB962C8B-B14F-4D97-AF65-F5344CB8AC3E}">
        <p14:creationId xmlns:p14="http://schemas.microsoft.com/office/powerpoint/2010/main" val="424972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B9CCE-186C-A65B-2C05-EEB6D57C43AF}"/>
              </a:ext>
            </a:extLst>
          </p:cNvPr>
          <p:cNvSpPr>
            <a:spLocks noGrp="1"/>
          </p:cNvSpPr>
          <p:nvPr>
            <p:ph type="body" sz="quarter" idx="14"/>
          </p:nvPr>
        </p:nvSpPr>
        <p:spPr>
          <a:xfrm>
            <a:off x="350519" y="1767840"/>
            <a:ext cx="11734643" cy="3713798"/>
          </a:xfrm>
        </p:spPr>
        <p:txBody>
          <a:bodyPr>
            <a:normAutofit fontScale="92500" lnSpcReduction="10000"/>
          </a:bodyPr>
          <a:lstStyle/>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 What should you do during the early help process?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Where early help is appropriate, the DSL will lead on liaising with other agencies and setting up an inter-agency assessment as appropriate. Staff may be required to support other agencies and professionals in an early help assessment and, in some cases, acting as the lead professional. (KCSIE, p.17, para.58) </a:t>
            </a:r>
          </a:p>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 In terms of confidentiality, once a child has informed a staff member that they are being abused or neglected, what must they never promise the child and why?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Staff should </a:t>
            </a:r>
            <a:r>
              <a:rPr lang="en-GB" sz="1800" b="1" dirty="0">
                <a:effectLst/>
                <a:latin typeface="Arial" panose="020B0604020202020204" pitchFamily="34" charset="0"/>
                <a:ea typeface="Calibri" panose="020F0502020204030204" pitchFamily="34" charset="0"/>
                <a:cs typeface="Times New Roman" panose="02020603050405020304" pitchFamily="18" charset="0"/>
              </a:rPr>
              <a:t>never</a:t>
            </a:r>
            <a:r>
              <a:rPr lang="en-GB" sz="1800" dirty="0">
                <a:effectLst/>
                <a:latin typeface="Arial" panose="020B0604020202020204" pitchFamily="34" charset="0"/>
                <a:ea typeface="Calibri" panose="020F0502020204030204" pitchFamily="34" charset="0"/>
                <a:cs typeface="Times New Roman" panose="02020603050405020304" pitchFamily="18" charset="0"/>
              </a:rPr>
              <a:t> promise a child that they will not tell anyone about the report of abuse, as this may not be in the best interests of the child. Equally, staff should maintain the appropriate level of confidentiality by only involving those who need to be involved, such as the DSL. (KCSIE, p.8, para.17) </a:t>
            </a:r>
          </a:p>
          <a:p>
            <a:pPr lvl="0" algn="just">
              <a:lnSpc>
                <a:spcPct val="115000"/>
              </a:lnSpc>
              <a:spcBef>
                <a:spcPts val="60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 How often should staff members receive safeguarding and child protection updates, at a minimum?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Staff members should receive safeguarding and child protection updates as required and at least annually, to provide them with relevant skills and knowledge to safeguard children effectively. (KCSIE, p.8, para.14)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6B28781B-2DD1-7A8C-BED9-AAE25FF2FF0F}"/>
              </a:ext>
            </a:extLst>
          </p:cNvPr>
          <p:cNvSpPr>
            <a:spLocks noGrp="1"/>
          </p:cNvSpPr>
          <p:nvPr>
            <p:ph type="body" sz="quarter" idx="15"/>
          </p:nvPr>
        </p:nvSpPr>
        <p:spPr>
          <a:xfrm>
            <a:off x="1090613" y="968487"/>
            <a:ext cx="10604500" cy="636588"/>
          </a:xfrm>
        </p:spPr>
        <p:txBody>
          <a:bodyPr/>
          <a:lstStyle/>
          <a:p>
            <a:r>
              <a:rPr lang="en-GB" dirty="0"/>
              <a:t>Answers – What you need to know</a:t>
            </a:r>
          </a:p>
        </p:txBody>
      </p:sp>
    </p:spTree>
    <p:extLst>
      <p:ext uri="{BB962C8B-B14F-4D97-AF65-F5344CB8AC3E}">
        <p14:creationId xmlns:p14="http://schemas.microsoft.com/office/powerpoint/2010/main" val="358363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793750" y="1996340"/>
            <a:ext cx="10604500" cy="3846513"/>
          </a:xfrm>
        </p:spPr>
        <p:txBody>
          <a:bodyPr/>
          <a:lstStyle/>
          <a:p>
            <a:pPr algn="just"/>
            <a:r>
              <a:rPr lang="en-US" dirty="0"/>
              <a:t>‘</a:t>
            </a:r>
            <a:r>
              <a:rPr lang="en-US" dirty="0">
                <a:hlinkClick r:id="rId3"/>
              </a:rPr>
              <a:t>Keeping children safe in education</a:t>
            </a:r>
            <a:r>
              <a:rPr lang="en-US" dirty="0"/>
              <a:t>’ (KCSIE) is one of the most important pieces of statutory guidance for schools. It is vital that all school staff are familiar with the safeguarding requirements that KCSIE sets out, as safeguarding and protecting children is everyone’s responsibility. </a:t>
            </a:r>
          </a:p>
          <a:p>
            <a:pPr algn="just"/>
            <a:r>
              <a:rPr lang="en-GB" dirty="0"/>
              <a:t>Schools can use this quiz to test the knowledge of staff in relation to KCSIE. Questions within this quiz are based on part one of the guidance document, which particularly focusses on staff members’ responsibilities to protect children. </a:t>
            </a:r>
          </a:p>
          <a:p>
            <a:pPr algn="just"/>
            <a:r>
              <a:rPr lang="en-GB" dirty="0"/>
              <a:t>You may wish to use the quiz during INSET days or staff meetings, encouraging participants to answer out loud and reflecting on the answers as a group. Alternatively, you could allow time for participants to write their answers as you move through the slides, reviewing answers as a group once all the questions have been asked.</a:t>
            </a:r>
          </a:p>
          <a:p>
            <a:pPr algn="just"/>
            <a:r>
              <a:rPr lang="en-GB" dirty="0"/>
              <a:t>The answers to the quiz can be found at the end of the presentation.  </a:t>
            </a:r>
          </a:p>
          <a:p>
            <a:pPr algn="just"/>
            <a:r>
              <a:rPr lang="en-GB" dirty="0"/>
              <a:t>Once staff have completed this quiz, our </a:t>
            </a:r>
            <a:r>
              <a:rPr lang="en-GB" dirty="0">
                <a:hlinkClick r:id="rId4"/>
              </a:rPr>
              <a:t>‘Up-to-speed’ on KCSIE</a:t>
            </a:r>
            <a:r>
              <a:rPr lang="en-GB" dirty="0"/>
              <a:t> could be distributed to staff as a handy guide to the DfE guidance, to ensure that staff are fully aware of their safeguarding responsibilities. </a:t>
            </a:r>
          </a:p>
          <a:p>
            <a:pPr algn="just"/>
            <a:endParaRPr lang="en-GB" dirty="0">
              <a:solidFill>
                <a:schemeClr val="accent2"/>
              </a:solidFill>
            </a:endParaRP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793750" y="1165873"/>
            <a:ext cx="10604500" cy="636588"/>
          </a:xfrm>
        </p:spPr>
        <p:txBody>
          <a:bodyPr/>
          <a:lstStyle/>
          <a:p>
            <a:r>
              <a:rPr lang="en-GB" sz="2800" b="1" dirty="0"/>
              <a:t>How to use this quiz</a:t>
            </a:r>
          </a:p>
        </p:txBody>
      </p:sp>
    </p:spTree>
    <p:extLst>
      <p:ext uri="{BB962C8B-B14F-4D97-AF65-F5344CB8AC3E}">
        <p14:creationId xmlns:p14="http://schemas.microsoft.com/office/powerpoint/2010/main" val="278761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95C5CB-012A-9A5D-3387-B90BF77CD937}"/>
              </a:ext>
            </a:extLst>
          </p:cNvPr>
          <p:cNvSpPr>
            <a:spLocks noGrp="1"/>
          </p:cNvSpPr>
          <p:nvPr>
            <p:ph type="body" sz="quarter" idx="14"/>
          </p:nvPr>
        </p:nvSpPr>
        <p:spPr>
          <a:xfrm>
            <a:off x="763571" y="1505743"/>
            <a:ext cx="10931542" cy="3846513"/>
          </a:xfrm>
        </p:spPr>
        <p:txBody>
          <a:bodyPr>
            <a:normAutofit fontScale="92500" lnSpcReduction="20000"/>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600"/>
              </a:spcBef>
            </a:pPr>
            <a:r>
              <a:rPr lang="en-GB" b="1" dirty="0">
                <a:latin typeface="Arial" panose="020B0604020202020204" pitchFamily="34" charset="0"/>
                <a:ea typeface="Calibri" panose="020F0502020204030204" pitchFamily="34" charset="0"/>
                <a:cs typeface="Times New Roman" panose="02020603050405020304" pitchFamily="18" charset="0"/>
              </a:rPr>
              <a:t>1. Name five key indicators which may be recognised as a need for early help</a:t>
            </a:r>
            <a:endParaRPr lang="en-GB"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pPr>
            <a:r>
              <a:rPr lang="en-GB" dirty="0">
                <a:effectLst/>
                <a:latin typeface="Arial" panose="020B0604020202020204" pitchFamily="34" charset="0"/>
                <a:ea typeface="Calibri" panose="020F0502020204030204" pitchFamily="34" charset="0"/>
                <a:cs typeface="Times New Roman" panose="02020603050405020304" pitchFamily="18" charset="0"/>
              </a:rPr>
              <a:t>Any child may benefit from early help; however, staff should be particularly alert to the potential need for early help for a child who: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disabled, or has certain health conditions and has specific additional needs.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Has SEND.</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Has a mental health need.</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a young carer.</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showing signs of being drawn into anti-social or criminal behaviour, including gang involvement and association with organised crime groups or county lines.</a:t>
            </a:r>
          </a:p>
          <a:p>
            <a:pPr marL="742950" lvl="1" indent="-285750" algn="just">
              <a:lnSpc>
                <a:spcPct val="100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frequently missing/goes missing from care or home.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at risk of modern slavery, trafficking, sexual or criminal exploitation. </a:t>
            </a: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at risk of being radicalised or exploited.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Has a family member in prison, or is affected by parental offending.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in a family circumstance presenting challenges for the child, such as substance abuse, adult mental health problems or domestic abuse.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0000"/>
              </a:lnSpc>
              <a:spcBef>
                <a:spcPts val="0"/>
              </a:spcBef>
              <a:buNone/>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3BC396AC-F179-0561-80E9-DA0C481355EE}"/>
              </a:ext>
            </a:extLst>
          </p:cNvPr>
          <p:cNvSpPr>
            <a:spLocks noGrp="1"/>
          </p:cNvSpPr>
          <p:nvPr>
            <p:ph type="body" sz="quarter" idx="15"/>
          </p:nvPr>
        </p:nvSpPr>
        <p:spPr/>
        <p:txBody>
          <a:bodyPr/>
          <a:lstStyle/>
          <a:p>
            <a:r>
              <a:rPr lang="en-GB" dirty="0"/>
              <a:t>Answers – What to look out for</a:t>
            </a:r>
          </a:p>
        </p:txBody>
      </p:sp>
    </p:spTree>
    <p:extLst>
      <p:ext uri="{BB962C8B-B14F-4D97-AF65-F5344CB8AC3E}">
        <p14:creationId xmlns:p14="http://schemas.microsoft.com/office/powerpoint/2010/main" val="112654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7E2357-D691-0B37-26CD-F905EEDC10A3}"/>
              </a:ext>
            </a:extLst>
          </p:cNvPr>
          <p:cNvSpPr>
            <a:spLocks noGrp="1"/>
          </p:cNvSpPr>
          <p:nvPr>
            <p:ph type="body" sz="quarter" idx="14"/>
          </p:nvPr>
        </p:nvSpPr>
        <p:spPr>
          <a:xfrm>
            <a:off x="404252" y="1719669"/>
            <a:ext cx="11383495" cy="2776131"/>
          </a:xfrm>
        </p:spPr>
        <p:txBody>
          <a:bodyPr/>
          <a:lstStyle/>
          <a:p>
            <a:pPr marL="457200" lvl="1" indent="0" algn="just">
              <a:lnSpc>
                <a:spcPct val="115000"/>
              </a:lnSpc>
              <a:spcAft>
                <a:spcPts val="1000"/>
              </a:spcAft>
              <a:buNone/>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Name five key indi</a:t>
            </a:r>
            <a:r>
              <a:rPr lang="en-GB" sz="1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cators which may be recognised as a need for early help (continued)</a:t>
            </a: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misusing drugs or alcohol themselves. </a:t>
            </a: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Has returned home to their family from care.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at risk of ‘honour’-based abuse such as female genital mutilation (FGM) or forced marriage.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a privately fostered child.</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60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persistently absent from education, including persistent absences for part of the school day. (KCSIE, p.9, para.20)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7786AA11-5B1C-0B05-4CAF-51D032687625}"/>
              </a:ext>
            </a:extLst>
          </p:cNvPr>
          <p:cNvSpPr>
            <a:spLocks noGrp="1"/>
          </p:cNvSpPr>
          <p:nvPr>
            <p:ph type="body" sz="quarter" idx="15"/>
          </p:nvPr>
        </p:nvSpPr>
        <p:spPr>
          <a:xfrm>
            <a:off x="1049640" y="940206"/>
            <a:ext cx="10604500" cy="636588"/>
          </a:xfrm>
        </p:spPr>
        <p:txBody>
          <a:bodyPr/>
          <a:lstStyle/>
          <a:p>
            <a:r>
              <a:rPr lang="en-GB" dirty="0"/>
              <a:t>Answers – What to look out for</a:t>
            </a:r>
          </a:p>
        </p:txBody>
      </p:sp>
    </p:spTree>
    <p:extLst>
      <p:ext uri="{BB962C8B-B14F-4D97-AF65-F5344CB8AC3E}">
        <p14:creationId xmlns:p14="http://schemas.microsoft.com/office/powerpoint/2010/main" val="1295843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CE187-40CB-84C7-2B29-B552FF9DE0EB}"/>
              </a:ext>
            </a:extLst>
          </p:cNvPr>
          <p:cNvSpPr>
            <a:spLocks noGrp="1"/>
          </p:cNvSpPr>
          <p:nvPr>
            <p:ph type="body" sz="quarter" idx="14"/>
          </p:nvPr>
        </p:nvSpPr>
        <p:spPr>
          <a:xfrm>
            <a:off x="793750" y="1746477"/>
            <a:ext cx="10604500" cy="4559073"/>
          </a:xfrm>
        </p:spPr>
        <p:txBody>
          <a:bodyPr/>
          <a:lstStyle/>
          <a:p>
            <a:pPr lvl="0" algn="just">
              <a:lnSpc>
                <a:spcPct val="100000"/>
              </a:lnSpc>
              <a:spcBef>
                <a:spcPts val="600"/>
              </a:spcBef>
              <a:spcAft>
                <a:spcPts val="1000"/>
              </a:spcAft>
            </a:pPr>
            <a:r>
              <a:rPr lang="en-GB" b="1" dirty="0">
                <a:latin typeface="Arial" panose="020B0604020202020204" pitchFamily="34" charset="0"/>
                <a:ea typeface="Calibri" panose="020F0502020204030204" pitchFamily="34" charset="0"/>
                <a:cs typeface="Times New Roman" panose="02020603050405020304" pitchFamily="18" charset="0"/>
              </a:rPr>
              <a:t>2.</a:t>
            </a:r>
            <a:r>
              <a:rPr lang="en-GB" sz="1800" b="1" dirty="0">
                <a:effectLst/>
                <a:latin typeface="Arial" panose="020B0604020202020204" pitchFamily="34" charset="0"/>
                <a:ea typeface="Calibri" panose="020F0502020204030204" pitchFamily="34" charset="0"/>
                <a:cs typeface="Times New Roman" panose="02020603050405020304" pitchFamily="18" charset="0"/>
              </a:rPr>
              <a:t> Can you provide a definition of child-on-child abuse?</a:t>
            </a:r>
          </a:p>
          <a:p>
            <a:pPr lvl="0" algn="just">
              <a:lnSpc>
                <a:spcPct val="100000"/>
              </a:lnSpc>
              <a:spcBef>
                <a:spcPts val="6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Child-on-child abuse refers to when children abuse other children. Child-on-child abuse can take many forms, including: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Bullying, including cyberbullying, prejudice based and discriminatory bullying.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Abuse in intimate personal relationships between peers – sometimes known as ‘teenage relationship abuse’.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Physical abuse, e.g. hitting, kicking, shaking, biting, hair pulling, or otherwise causing physical harm.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Sexual violence, e.g. rape, assault by penetration and sexual assault.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Sexual harassment, e.g. sexual comments, remarks, jokes and online sexual harassment.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Causing someone to engage in sexual activity without consent.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Consensual and non-consensual sharing of nude and semi-nude images or videos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err="1">
                <a:effectLst/>
                <a:latin typeface="Arial" panose="020B0604020202020204" pitchFamily="34" charset="0"/>
                <a:ea typeface="Calibri" panose="020F0502020204030204" pitchFamily="34" charset="0"/>
                <a:cs typeface="Times New Roman" panose="02020603050405020304" pitchFamily="18" charset="0"/>
              </a:rPr>
              <a:t>Upskirting</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Initiating/hazing type violence and rituals. (KCSIE, p.12-13, para.35)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AF86B523-73B0-54A3-63C4-A33AAADA9CEA}"/>
              </a:ext>
            </a:extLst>
          </p:cNvPr>
          <p:cNvSpPr>
            <a:spLocks noGrp="1"/>
          </p:cNvSpPr>
          <p:nvPr>
            <p:ph type="body" sz="quarter" idx="15"/>
          </p:nvPr>
        </p:nvSpPr>
        <p:spPr/>
        <p:txBody>
          <a:bodyPr/>
          <a:lstStyle/>
          <a:p>
            <a:r>
              <a:rPr lang="en-GB" dirty="0"/>
              <a:t>Answers – What to look out for</a:t>
            </a:r>
          </a:p>
        </p:txBody>
      </p:sp>
    </p:spTree>
    <p:extLst>
      <p:ext uri="{BB962C8B-B14F-4D97-AF65-F5344CB8AC3E}">
        <p14:creationId xmlns:p14="http://schemas.microsoft.com/office/powerpoint/2010/main" val="312752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A6EA73-9F8C-298D-76C9-07673EA4B771}"/>
              </a:ext>
            </a:extLst>
          </p:cNvPr>
          <p:cNvSpPr>
            <a:spLocks noGrp="1"/>
          </p:cNvSpPr>
          <p:nvPr>
            <p:ph type="body" sz="quarter" idx="14"/>
          </p:nvPr>
        </p:nvSpPr>
        <p:spPr>
          <a:xfrm>
            <a:off x="106680" y="1385740"/>
            <a:ext cx="12085320" cy="4476899"/>
          </a:xfrm>
        </p:spPr>
        <p:txBody>
          <a:bodyPr>
            <a:normAutofit fontScale="92500" lnSpcReduction="10000"/>
          </a:bodyPr>
          <a:lstStyle/>
          <a:p>
            <a:pPr lvl="0" algn="just">
              <a:lnSpc>
                <a:spcPct val="100000"/>
              </a:lnSpc>
              <a:spcBef>
                <a:spcPts val="600"/>
              </a:spcBef>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 What kind of attitude should staff always have towards safeguarding?</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0000"/>
              </a:lnSpc>
              <a:spcBef>
                <a:spcPts val="6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Staff should maintain an attitude of </a:t>
            </a:r>
            <a:r>
              <a:rPr lang="en-GB" sz="1800" b="1" dirty="0">
                <a:effectLst/>
                <a:latin typeface="Arial" panose="020B0604020202020204" pitchFamily="34" charset="0"/>
                <a:ea typeface="Calibri" panose="020F0502020204030204" pitchFamily="34" charset="0"/>
                <a:cs typeface="Times New Roman" panose="02020603050405020304" pitchFamily="18" charset="0"/>
              </a:rPr>
              <a:t>‘it could happen here</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where safeguarding is concerned. (KCSIE, p.16, para.51) </a:t>
            </a:r>
          </a:p>
          <a:p>
            <a:pPr lvl="0" algn="just">
              <a:lnSpc>
                <a:spcPct val="100000"/>
              </a:lnSpc>
              <a:spcBef>
                <a:spcPts val="600"/>
              </a:spcBef>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 Can you name some of the indicators that a child is at risk from, or involved with, serious violent crime?</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spcBef>
                <a:spcPts val="600"/>
              </a:spcBef>
              <a:spcAft>
                <a:spcPts val="10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Indicators that a child is at risk from, or involved with, serious violent crime include the following: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Increased absence from school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change in friendships or relationships with older individuals or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significant decline in performance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Signs of self-harm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significant change in wellbeing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Signs of assault or unexplained injuries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Unexplained gifts or new possessions (this could be a sign of involvement with criminal networks or gangs) (KCSIE, p.15, para.48)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B4734B17-65AA-2A04-3EB5-42EA5D12D35A}"/>
              </a:ext>
            </a:extLst>
          </p:cNvPr>
          <p:cNvSpPr>
            <a:spLocks noGrp="1"/>
          </p:cNvSpPr>
          <p:nvPr>
            <p:ph type="body" sz="quarter" idx="15"/>
          </p:nvPr>
        </p:nvSpPr>
        <p:spPr>
          <a:xfrm>
            <a:off x="1081187" y="995361"/>
            <a:ext cx="10604500" cy="636588"/>
          </a:xfrm>
        </p:spPr>
        <p:txBody>
          <a:bodyPr/>
          <a:lstStyle/>
          <a:p>
            <a:r>
              <a:rPr lang="en-GB" dirty="0"/>
              <a:t>Answers – What to look out for</a:t>
            </a:r>
          </a:p>
        </p:txBody>
      </p:sp>
    </p:spTree>
    <p:extLst>
      <p:ext uri="{BB962C8B-B14F-4D97-AF65-F5344CB8AC3E}">
        <p14:creationId xmlns:p14="http://schemas.microsoft.com/office/powerpoint/2010/main" val="9985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50AB97-8507-60FF-3881-9504ED9F4119}"/>
              </a:ext>
            </a:extLst>
          </p:cNvPr>
          <p:cNvSpPr>
            <a:spLocks noGrp="1"/>
          </p:cNvSpPr>
          <p:nvPr>
            <p:ph type="body" sz="quarter" idx="14"/>
          </p:nvPr>
        </p:nvSpPr>
        <p:spPr>
          <a:xfrm>
            <a:off x="695325" y="2016125"/>
            <a:ext cx="10810875" cy="3846513"/>
          </a:xfrm>
        </p:spPr>
        <p:txBody>
          <a:bodyPr/>
          <a:lstStyle/>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5. What role do school staff play in identifying pupils with mental health issues? </a:t>
            </a:r>
            <a:endParaRPr lang="en-GB" dirty="0"/>
          </a:p>
          <a:p>
            <a:r>
              <a:rPr lang="en-GB" dirty="0"/>
              <a:t>While only appropriately trained professionals should attempt to make a diagnosis of a mental health problem, staff are well placed to observe children day-to-day and identify those whose behaviour suggests they may be experiencing a mental health problem or be at risk of developing one. (KCSIE, p.15, para.46</a:t>
            </a:r>
          </a:p>
        </p:txBody>
      </p:sp>
      <p:sp>
        <p:nvSpPr>
          <p:cNvPr id="3" name="Text Placeholder 2">
            <a:extLst>
              <a:ext uri="{FF2B5EF4-FFF2-40B4-BE49-F238E27FC236}">
                <a16:creationId xmlns:a16="http://schemas.microsoft.com/office/drawing/2014/main" id="{C0DBA80B-CCAD-85FF-F12A-EE7D2E7DFDA5}"/>
              </a:ext>
            </a:extLst>
          </p:cNvPr>
          <p:cNvSpPr>
            <a:spLocks noGrp="1"/>
          </p:cNvSpPr>
          <p:nvPr>
            <p:ph type="body" sz="quarter" idx="15"/>
          </p:nvPr>
        </p:nvSpPr>
        <p:spPr/>
        <p:txBody>
          <a:bodyPr/>
          <a:lstStyle/>
          <a:p>
            <a:r>
              <a:rPr lang="en-GB" dirty="0"/>
              <a:t>Answers – What to look out for</a:t>
            </a:r>
          </a:p>
        </p:txBody>
      </p:sp>
    </p:spTree>
    <p:extLst>
      <p:ext uri="{BB962C8B-B14F-4D97-AF65-F5344CB8AC3E}">
        <p14:creationId xmlns:p14="http://schemas.microsoft.com/office/powerpoint/2010/main" val="417566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71196-3E00-A1AE-309B-0E8F31F7CC08}"/>
              </a:ext>
            </a:extLst>
          </p:cNvPr>
          <p:cNvSpPr>
            <a:spLocks noGrp="1"/>
          </p:cNvSpPr>
          <p:nvPr>
            <p:ph type="body" sz="quarter" idx="14"/>
          </p:nvPr>
        </p:nvSpPr>
        <p:spPr>
          <a:xfrm>
            <a:off x="365760" y="1901598"/>
            <a:ext cx="11329353" cy="3846513"/>
          </a:xfrm>
        </p:spPr>
        <p:txBody>
          <a:bodyPr>
            <a:normAutofit lnSpcReduction="10000"/>
          </a:bodyPr>
          <a:lstStyle/>
          <a:p>
            <a:pPr lvl="0" algn="just">
              <a:lnSpc>
                <a:spcPct val="115000"/>
              </a:lnSpc>
              <a:spcBef>
                <a:spcPts val="60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 If a staff member has a concern, they should follow their school’s child protection procedures and speak to the DSL. Following this, what options will be available to the child?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pPr>
            <a:r>
              <a:rPr lang="en-GB" dirty="0">
                <a:effectLst/>
                <a:latin typeface="Arial" panose="020B0604020202020204" pitchFamily="34" charset="0"/>
                <a:ea typeface="Calibri" panose="020F0502020204030204" pitchFamily="34" charset="0"/>
                <a:cs typeface="Times New Roman" panose="02020603050405020304" pitchFamily="18" charset="0"/>
              </a:rPr>
              <a:t>If staff have a safeguarding concern, they should follow their school’s child protection policy and consult the DSL. Following this, the options available to the child include: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Managing any support for the child internally via the school’s own pastoral support processes.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early help assessment.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120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referral to statutory services. (KCSIE, p.16, para.53-54)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 If the DSL and the deputy DSL are unavailable, what should staff do with a safeguarding concern?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In exceptional circumstances where the DSL and the deputy DSL are unavailable, staff should not let this delay appropriate action being taken. Staff should consider speaking to a member of the SLT and/or taking advice from local children’s social care. In these circumstances, any action taken should be shared with the DSL (or deputy) as soon as possible. (KCSIE, p.16, para.55)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75D15DEC-44D1-9701-0CA2-59D579EC4DB2}"/>
              </a:ext>
            </a:extLst>
          </p:cNvPr>
          <p:cNvSpPr>
            <a:spLocks noGrp="1"/>
          </p:cNvSpPr>
          <p:nvPr>
            <p:ph type="body" sz="quarter" idx="15"/>
          </p:nvPr>
        </p:nvSpPr>
        <p:spPr/>
        <p:txBody>
          <a:bodyPr/>
          <a:lstStyle/>
          <a:p>
            <a:r>
              <a:rPr lang="en-GB" dirty="0"/>
              <a:t>Answers – What to do if you have a concern</a:t>
            </a:r>
          </a:p>
        </p:txBody>
      </p:sp>
    </p:spTree>
    <p:extLst>
      <p:ext uri="{BB962C8B-B14F-4D97-AF65-F5344CB8AC3E}">
        <p14:creationId xmlns:p14="http://schemas.microsoft.com/office/powerpoint/2010/main" val="25857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E1E374-2B4B-DFAB-6C8C-DB8C3D9FEA9E}"/>
              </a:ext>
            </a:extLst>
          </p:cNvPr>
          <p:cNvSpPr>
            <a:spLocks noGrp="1"/>
          </p:cNvSpPr>
          <p:nvPr>
            <p:ph type="body" sz="quarter" idx="14"/>
          </p:nvPr>
        </p:nvSpPr>
        <p:spPr>
          <a:xfrm>
            <a:off x="238812" y="1885361"/>
            <a:ext cx="11714375" cy="4260081"/>
          </a:xfrm>
        </p:spPr>
        <p:txBody>
          <a:bodyPr/>
          <a:lstStyle/>
          <a:p>
            <a:pPr algn="just">
              <a:lnSpc>
                <a:spcPct val="100000"/>
              </a:lnSpc>
              <a:spcBef>
                <a:spcPts val="0"/>
              </a:spcBef>
            </a:pPr>
            <a:r>
              <a:rPr lang="en-GB" b="1" dirty="0">
                <a:latin typeface="Arial" panose="020B0604020202020204" pitchFamily="34" charset="0"/>
                <a:ea typeface="Times New Roman" panose="02020603050405020304" pitchFamily="18" charset="0"/>
                <a:cs typeface="Times New Roman" panose="02020603050405020304" pitchFamily="18" charset="0"/>
              </a:rPr>
              <a:t>3.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When should staff members act on a concern about a child’s welfare?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Staff should act on concerns about a child’s welfare immediately. (KCSIE, p.16, para. 52)</a:t>
            </a:r>
          </a:p>
          <a:p>
            <a:pPr algn="just">
              <a:lnSpc>
                <a:spcPct val="100000"/>
              </a:lnSpc>
              <a:spcBef>
                <a:spcPts val="0"/>
              </a:spcBef>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0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 What should staff members do if they have safeguarding information they think should be shared but believe there may be a data protection issue?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0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Staff should speak to the DSL if they are concerned about data protection issues surrounding sharing a concern – but they should always remember that data protection must never get in the way of the need to safeguard and promote the welfare of children. (KCSIE, p.17, para.57)</a:t>
            </a:r>
          </a:p>
          <a:p>
            <a:pPr lvl="0" algn="just">
              <a:lnSpc>
                <a:spcPct val="100000"/>
              </a:lnSpc>
              <a:spcBef>
                <a:spcPts val="0"/>
              </a:spcBef>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0000"/>
              </a:lnSpc>
              <a:spcBef>
                <a:spcPts val="0"/>
              </a:spcBef>
            </a:pPr>
            <a:r>
              <a:rPr lang="en-GB" b="1" dirty="0">
                <a:latin typeface="Arial" panose="020B0604020202020204" pitchFamily="34" charset="0"/>
                <a:ea typeface="Times New Roman" panose="02020603050405020304" pitchFamily="18" charset="0"/>
                <a:cs typeface="Times New Roman" panose="02020603050405020304" pitchFamily="18" charset="0"/>
              </a:rPr>
              <a:t>5.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Please provide a definition of a ‘child in need’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A ‘child in need’ is defined under the Children Act 1989 as a child who is unlikely to achieve or maintain a reasonable level of health or development; a child whose health and development is likely to be significantly or further impaired without the provision of services; or a child who is disabled. (KCSIE, p.17-18, para.62 – ‘Children in need’)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AF9E8A31-3DEF-BE87-B345-A1CC69BF68E2}"/>
              </a:ext>
            </a:extLst>
          </p:cNvPr>
          <p:cNvSpPr>
            <a:spLocks noGrp="1"/>
          </p:cNvSpPr>
          <p:nvPr>
            <p:ph type="body" sz="quarter" idx="15"/>
          </p:nvPr>
        </p:nvSpPr>
        <p:spPr/>
        <p:txBody>
          <a:bodyPr/>
          <a:lstStyle/>
          <a:p>
            <a:r>
              <a:rPr lang="en-GB" dirty="0"/>
              <a:t>Answers – What to do if you have a concern</a:t>
            </a:r>
          </a:p>
        </p:txBody>
      </p:sp>
    </p:spTree>
    <p:extLst>
      <p:ext uri="{BB962C8B-B14F-4D97-AF65-F5344CB8AC3E}">
        <p14:creationId xmlns:p14="http://schemas.microsoft.com/office/powerpoint/2010/main" val="620623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6F489-8C83-6CFD-C63F-0808B65829F1}"/>
              </a:ext>
            </a:extLst>
          </p:cNvPr>
          <p:cNvSpPr>
            <a:spLocks noGrp="1"/>
          </p:cNvSpPr>
          <p:nvPr>
            <p:ph type="body" sz="quarter" idx="14"/>
          </p:nvPr>
        </p:nvSpPr>
        <p:spPr>
          <a:xfrm>
            <a:off x="457200" y="1901598"/>
            <a:ext cx="11237913" cy="3846513"/>
          </a:xfrm>
        </p:spPr>
        <p:txBody>
          <a:bodyPr>
            <a:normAutofit fontScale="92500" lnSpcReduction="10000"/>
          </a:bodyPr>
          <a:lstStyle/>
          <a:p>
            <a:pPr lvl="0" algn="just">
              <a:lnSpc>
                <a:spcPct val="100000"/>
              </a:lnSpc>
              <a:spcBef>
                <a:spcPts val="600"/>
              </a:spcBef>
              <a:spcAft>
                <a:spcPts val="600"/>
              </a:spcAft>
            </a:pPr>
            <a:r>
              <a:rPr lang="en-GB" b="1" dirty="0">
                <a:effectLst/>
                <a:latin typeface="Arial" panose="020B0604020202020204" pitchFamily="34" charset="0"/>
                <a:ea typeface="Calibri" panose="020F0502020204030204" pitchFamily="34" charset="0"/>
                <a:cs typeface="Times New Roman" panose="02020603050405020304" pitchFamily="18" charset="0"/>
              </a:rPr>
              <a:t>6.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Once a referral has been made, the LA will make a decision regarding the course of action to be taken and will inform the referrer of this within how many days?</a:t>
            </a:r>
            <a:endParaRPr lang="en-GB"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0000"/>
              </a:lnSpc>
              <a:spcBef>
                <a:spcPts val="600"/>
              </a:spcBef>
              <a:spcAft>
                <a:spcPts val="600"/>
              </a:spcAft>
            </a:pPr>
            <a:r>
              <a:rPr lang="en-GB" b="1" dirty="0">
                <a:effectLst/>
                <a:latin typeface="Arial" panose="020B0604020202020204" pitchFamily="34" charset="0"/>
                <a:ea typeface="Calibri" panose="020F0502020204030204" pitchFamily="34" charset="0"/>
                <a:cs typeface="Times New Roman" panose="02020603050405020304" pitchFamily="18" charset="0"/>
              </a:rPr>
              <a:t>Within one working day</a:t>
            </a:r>
            <a:r>
              <a:rPr lang="en-GB" dirty="0">
                <a:effectLst/>
                <a:latin typeface="Arial" panose="020B0604020202020204" pitchFamily="34" charset="0"/>
                <a:ea typeface="Calibri" panose="020F0502020204030204" pitchFamily="34" charset="0"/>
                <a:cs typeface="Times New Roman" panose="02020603050405020304" pitchFamily="18" charset="0"/>
              </a:rPr>
              <a:t> of the referral being made, the LA social worker should acknowledge its receipt to the referrer and make a decision about the next steps and the type of response that is required.  This includes determining whether: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89750" lvl="1" indent="-285750">
              <a:lnSpc>
                <a:spcPct val="100000"/>
              </a:lnSpc>
              <a:spcBef>
                <a:spcPts val="0"/>
              </a:spcBef>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child requires immediate protection and urgent action is required.</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89750" lvl="1" indent="-285750">
              <a:lnSpc>
                <a:spcPct val="100000"/>
              </a:lnSpc>
              <a:spcBef>
                <a:spcPts val="0"/>
              </a:spcBef>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Any services are required by the child and family and, if so, what type of services.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89750" lvl="1" indent="-285750">
              <a:lnSpc>
                <a:spcPct val="100000"/>
              </a:lnSpc>
              <a:spcBef>
                <a:spcPts val="0"/>
              </a:spcBef>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child is in need and should be assessed under section 17 of the Children Act 1989.</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89750" lvl="1" indent="-285750">
              <a:lnSpc>
                <a:spcPct val="100000"/>
              </a:lnSpc>
              <a:spcBef>
                <a:spcPts val="0"/>
              </a:spcBef>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is reasonable cause to suspect the child is suffering, or likely to suffer, significant harm, and whether enquiries must be made and the child assessed under section 47 of the Children Act 1989.</a:t>
            </a:r>
            <a:endPar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89750" lvl="1" indent="-285750">
              <a:lnSpc>
                <a:spcPct val="100000"/>
              </a:lnSpc>
              <a:spcBef>
                <a:spcPts val="0"/>
              </a:spcBef>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Further specialist assessments are required to help the LA to decide what further action to take. (KCSIE, p.18, para.64)</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7. What should the referrer do if the LA’s response is not forthcoming?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The referrer should follow up the LA’s response if it is not forthcoming. (KCSIE, p.18, para.65)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8EF95FF7-926A-2A4B-7D8F-FACA09B1E2DC}"/>
              </a:ext>
            </a:extLst>
          </p:cNvPr>
          <p:cNvSpPr>
            <a:spLocks noGrp="1"/>
          </p:cNvSpPr>
          <p:nvPr>
            <p:ph type="body" sz="quarter" idx="15"/>
          </p:nvPr>
        </p:nvSpPr>
        <p:spPr/>
        <p:txBody>
          <a:bodyPr/>
          <a:lstStyle/>
          <a:p>
            <a:r>
              <a:rPr lang="en-GB" dirty="0"/>
              <a:t>Answers – What to do if you have a concern</a:t>
            </a:r>
          </a:p>
          <a:p>
            <a:endParaRPr lang="en-GB" dirty="0"/>
          </a:p>
        </p:txBody>
      </p:sp>
    </p:spTree>
    <p:extLst>
      <p:ext uri="{BB962C8B-B14F-4D97-AF65-F5344CB8AC3E}">
        <p14:creationId xmlns:p14="http://schemas.microsoft.com/office/powerpoint/2010/main" val="144919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FE96DD-D12C-FF01-8C7A-E8C9E96183AA}"/>
              </a:ext>
            </a:extLst>
          </p:cNvPr>
          <p:cNvSpPr>
            <a:spLocks noGrp="1"/>
          </p:cNvSpPr>
          <p:nvPr>
            <p:ph type="body" sz="quarter" idx="14"/>
          </p:nvPr>
        </p:nvSpPr>
        <p:spPr>
          <a:xfrm>
            <a:off x="533400" y="1600200"/>
            <a:ext cx="11161713" cy="4147911"/>
          </a:xfrm>
        </p:spPr>
        <p:txBody>
          <a:bodyPr>
            <a:normAutofit fontScale="92500" lnSpcReduction="10000"/>
          </a:bodyPr>
          <a:lstStyle/>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8. If after the referral the child’s situation does not improve, what should the referrer do?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If, after a referral, the child’s situation does not seem to be improving, the referrer should consider following local escalation procedures to ensure their concerns have been addressed and, most importantly, that the child’s situation improves. (KCSIE, p.18, para.67)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9. Please complete the following sentence: </a:t>
            </a:r>
            <a:r>
              <a:rPr lang="en-GB" sz="1800" b="1" i="1" dirty="0">
                <a:effectLst/>
                <a:latin typeface="Arial" panose="020B0604020202020204" pitchFamily="34" charset="0"/>
                <a:ea typeface="Times New Roman" panose="02020603050405020304" pitchFamily="18" charset="0"/>
                <a:cs typeface="Times New Roman" panose="02020603050405020304" pitchFamily="18" charset="0"/>
              </a:rPr>
              <a:t>“All concerns, discussions and decisions made, and the reasons for those decisions, should…”</a:t>
            </a:r>
            <a:r>
              <a:rPr lang="en-GB" b="1" dirty="0">
                <a:latin typeface="Arial" panose="020B0604020202020204" pitchFamily="34" charset="0"/>
                <a:ea typeface="Times New Roman" panose="02020603050405020304" pitchFamily="18" charset="0"/>
                <a:cs typeface="Times New Roman" panose="02020603050405020304" pitchFamily="18" charset="0"/>
              </a:rPr>
              <a:t> </a:t>
            </a: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All concerns, discussions and decisions made, and the reasons for those decisions, should </a:t>
            </a:r>
            <a:r>
              <a:rPr lang="en-GB" sz="1800" b="1" dirty="0">
                <a:effectLst/>
                <a:latin typeface="Arial" panose="020B0604020202020204" pitchFamily="34" charset="0"/>
                <a:ea typeface="Calibri" panose="020F0502020204030204" pitchFamily="34" charset="0"/>
                <a:cs typeface="Times New Roman" panose="02020603050405020304" pitchFamily="18" charset="0"/>
              </a:rPr>
              <a:t>be recorded in writing</a:t>
            </a:r>
            <a:r>
              <a:rPr lang="en-GB" sz="1800" dirty="0">
                <a:effectLst/>
                <a:latin typeface="Arial" panose="020B0604020202020204" pitchFamily="34" charset="0"/>
                <a:ea typeface="Calibri" panose="020F0502020204030204" pitchFamily="34" charset="0"/>
                <a:cs typeface="Times New Roman" panose="02020603050405020304" pitchFamily="18" charset="0"/>
              </a:rPr>
              <a:t>. (KCSIE, p.19, para.68) </a:t>
            </a:r>
          </a:p>
          <a:p>
            <a:pPr lvl="0" algn="just">
              <a:lnSpc>
                <a:spcPct val="115000"/>
              </a:lnSpc>
              <a:spcBef>
                <a:spcPts val="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10. If a teacher discovers that an act of female genital mutilation (FGM) has been carried out on a girl under the age of 18, what must they do? </a:t>
            </a: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is a </a:t>
            </a:r>
            <a:r>
              <a:rPr lang="en-GB" sz="1800" b="1" dirty="0">
                <a:effectLst/>
                <a:latin typeface="Arial" panose="020B0604020202020204" pitchFamily="34" charset="0"/>
                <a:ea typeface="Calibri" panose="020F0502020204030204" pitchFamily="34" charset="0"/>
                <a:cs typeface="Times New Roman" panose="02020603050405020304" pitchFamily="18" charset="0"/>
              </a:rPr>
              <a:t>specific legal duty</a:t>
            </a:r>
            <a:r>
              <a:rPr lang="en-GB" sz="1800" dirty="0">
                <a:effectLst/>
                <a:latin typeface="Arial" panose="020B0604020202020204" pitchFamily="34" charset="0"/>
                <a:ea typeface="Calibri" panose="020F0502020204030204" pitchFamily="34" charset="0"/>
                <a:cs typeface="Times New Roman" panose="02020603050405020304" pitchFamily="18" charset="0"/>
              </a:rPr>
              <a:t> on teachers stating that, if a teacher discovers that an act of FGM appears to have been carried out on a girl under the age of 18, it </a:t>
            </a:r>
            <a:r>
              <a:rPr lang="en-GB" sz="1800" b="1" dirty="0">
                <a:effectLst/>
                <a:latin typeface="Arial" panose="020B0604020202020204" pitchFamily="34" charset="0"/>
                <a:ea typeface="Calibri" panose="020F0502020204030204" pitchFamily="34" charset="0"/>
                <a:cs typeface="Times New Roman" panose="02020603050405020304" pitchFamily="18" charset="0"/>
              </a:rPr>
              <a:t>must </a:t>
            </a:r>
            <a:r>
              <a:rPr lang="en-GB" sz="1800" dirty="0">
                <a:effectLst/>
                <a:latin typeface="Arial" panose="020B0604020202020204" pitchFamily="34" charset="0"/>
                <a:ea typeface="Calibri" panose="020F0502020204030204" pitchFamily="34" charset="0"/>
                <a:cs typeface="Times New Roman" panose="02020603050405020304" pitchFamily="18" charset="0"/>
              </a:rPr>
              <a:t>be reported to the police. (KCSIE, p.14-15, para.44)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AF9D1FF2-71AE-2B00-6A55-6CF50B244551}"/>
              </a:ext>
            </a:extLst>
          </p:cNvPr>
          <p:cNvSpPr>
            <a:spLocks noGrp="1"/>
          </p:cNvSpPr>
          <p:nvPr>
            <p:ph type="body" sz="quarter" idx="15"/>
          </p:nvPr>
        </p:nvSpPr>
        <p:spPr/>
        <p:txBody>
          <a:bodyPr/>
          <a:lstStyle/>
          <a:p>
            <a:r>
              <a:rPr lang="en-GB" dirty="0"/>
              <a:t>Answers – What to do if you have a concern</a:t>
            </a:r>
          </a:p>
          <a:p>
            <a:endParaRPr lang="en-GB" dirty="0"/>
          </a:p>
        </p:txBody>
      </p:sp>
    </p:spTree>
    <p:extLst>
      <p:ext uri="{BB962C8B-B14F-4D97-AF65-F5344CB8AC3E}">
        <p14:creationId xmlns:p14="http://schemas.microsoft.com/office/powerpoint/2010/main" val="426191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32B8-AD6C-B0B8-D409-CDC54373F9D2}"/>
              </a:ext>
            </a:extLst>
          </p:cNvPr>
          <p:cNvSpPr>
            <a:spLocks noGrp="1"/>
          </p:cNvSpPr>
          <p:nvPr>
            <p:ph type="body" sz="quarter" idx="14"/>
          </p:nvPr>
        </p:nvSpPr>
        <p:spPr>
          <a:xfrm>
            <a:off x="583723" y="1965961"/>
            <a:ext cx="11024553" cy="2987039"/>
          </a:xfrm>
        </p:spPr>
        <p:txBody>
          <a:bodyPr/>
          <a:lstStyle/>
          <a:p>
            <a:pPr lvl="0" algn="just">
              <a:lnSpc>
                <a:spcPts val="1200"/>
              </a:lnSpc>
              <a:spcBef>
                <a:spcPts val="600"/>
              </a:spcBef>
              <a:spcAft>
                <a:spcPts val="6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11. Please provide 5 examples of poor safeguarding practice: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ts val="1200"/>
              </a:lnSpc>
              <a:spcBef>
                <a:spcPts val="600"/>
              </a:spcBef>
              <a:spcAft>
                <a:spcPts val="600"/>
              </a:spcAft>
            </a:pPr>
            <a:r>
              <a:rPr lang="en-GB" dirty="0">
                <a:effectLst/>
                <a:latin typeface="Arial" panose="020B0604020202020204" pitchFamily="34" charset="0"/>
                <a:ea typeface="Calibri" panose="020F0502020204030204" pitchFamily="34" charset="0"/>
                <a:cs typeface="Times New Roman" panose="02020603050405020304" pitchFamily="18" charset="0"/>
              </a:rPr>
              <a:t>Examples of poor safeguarding practice include the following: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100"/>
              </a:spcBef>
              <a:spcAft>
                <a:spcPts val="1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Failing to act on and refer the early signs of abuse and neglect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100"/>
              </a:spcBef>
              <a:spcAft>
                <a:spcPts val="1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Poor record keeping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100"/>
              </a:spcBef>
              <a:spcAft>
                <a:spcPts val="1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Failing to listen to the views of the child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100"/>
              </a:spcBef>
              <a:spcAft>
                <a:spcPts val="1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Failing to reassess concerns when situations do not improve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100"/>
              </a:spcBef>
              <a:spcAft>
                <a:spcPts val="1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sharing information with the right people within and between agencies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100"/>
              </a:spcBef>
              <a:spcAft>
                <a:spcPts val="1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Sharing information too slowly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Bef>
                <a:spcPts val="100"/>
              </a:spcBef>
              <a:spcAft>
                <a:spcPts val="1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lack of challenge to those who appear not to be taking action (KCSIE, p.19, para.70)</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433AFD0B-D57B-4FAB-2E09-F944D1527A3E}"/>
              </a:ext>
            </a:extLst>
          </p:cNvPr>
          <p:cNvSpPr>
            <a:spLocks noGrp="1"/>
          </p:cNvSpPr>
          <p:nvPr>
            <p:ph type="body" sz="quarter" idx="15"/>
          </p:nvPr>
        </p:nvSpPr>
        <p:spPr/>
        <p:txBody>
          <a:bodyPr/>
          <a:lstStyle/>
          <a:p>
            <a:r>
              <a:rPr lang="en-GB" dirty="0"/>
              <a:t>Answers – What to do if you have a concern</a:t>
            </a:r>
          </a:p>
          <a:p>
            <a:endParaRPr lang="en-GB" dirty="0"/>
          </a:p>
        </p:txBody>
      </p:sp>
    </p:spTree>
    <p:extLst>
      <p:ext uri="{BB962C8B-B14F-4D97-AF65-F5344CB8AC3E}">
        <p14:creationId xmlns:p14="http://schemas.microsoft.com/office/powerpoint/2010/main" val="334333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793750" y="1996409"/>
            <a:ext cx="10604500" cy="3846513"/>
          </a:xfrm>
        </p:spPr>
        <p:txBody>
          <a:bodyPr>
            <a:normAutofit lnSpcReduction="10000"/>
          </a:bodyPr>
          <a:lstStyle/>
          <a:p>
            <a:r>
              <a:rPr lang="en-GB" dirty="0"/>
              <a:t>1. What kind of safeguarding approach should all professionals take and what does this mean?</a:t>
            </a:r>
          </a:p>
          <a:p>
            <a:pPr marL="342900" indent="-342900">
              <a:buFont typeface="+mj-lt"/>
              <a:buAutoNum type="arabicPeriod"/>
            </a:pPr>
            <a:endParaRPr lang="en-GB" dirty="0"/>
          </a:p>
          <a:p>
            <a:r>
              <a:rPr lang="en-GB" dirty="0"/>
              <a:t>2. What three things are all professionals who come into contact with a child responsible for doing to enable the child to receive the right help at the right time?</a:t>
            </a:r>
          </a:p>
          <a:p>
            <a:pPr marL="342900" indent="-342900">
              <a:buFont typeface="+mj-lt"/>
              <a:buAutoNum type="arabicPeriod"/>
            </a:pPr>
            <a:endParaRPr lang="en-GB" dirty="0"/>
          </a:p>
          <a:p>
            <a:r>
              <a:rPr lang="en-GB" dirty="0"/>
              <a:t>3. Define the phrase ‘safeguarding and promoting the welfare of children’ in as much detail as you can.</a:t>
            </a:r>
          </a:p>
          <a:p>
            <a:pPr marL="342900" indent="-342900">
              <a:buFont typeface="+mj-lt"/>
              <a:buAutoNum type="arabicPeriod"/>
            </a:pPr>
            <a:endParaRPr lang="en-GB" dirty="0"/>
          </a:p>
          <a:p>
            <a:pPr>
              <a:spcAft>
                <a:spcPts val="1000"/>
              </a:spcAft>
            </a:pPr>
            <a:r>
              <a:rPr lang="en-GB" dirty="0"/>
              <a:t>4. The term ‘children’ includes everyone under what age?</a:t>
            </a:r>
          </a:p>
          <a:p>
            <a:pPr marL="971550" lvl="1" indent="-285750"/>
            <a:r>
              <a:rPr lang="en-GB" sz="1800" dirty="0">
                <a:solidFill>
                  <a:srgbClr val="000000"/>
                </a:solidFill>
              </a:rPr>
              <a:t>16-years-old </a:t>
            </a:r>
          </a:p>
          <a:p>
            <a:pPr marL="971550" lvl="1" indent="-285750"/>
            <a:r>
              <a:rPr lang="en-GB" sz="1800" dirty="0">
                <a:solidFill>
                  <a:srgbClr val="000000"/>
                </a:solidFill>
              </a:rPr>
              <a:t>18-years-old  </a:t>
            </a:r>
          </a:p>
          <a:p>
            <a:pPr marL="971550" lvl="1" indent="-285750"/>
            <a:r>
              <a:rPr lang="en-GB" sz="1800" dirty="0">
                <a:solidFill>
                  <a:srgbClr val="000000"/>
                </a:solidFill>
              </a:rPr>
              <a:t>21-years-old</a:t>
            </a:r>
          </a:p>
          <a:p>
            <a:pPr marL="285750" indent="-285750">
              <a:spcAft>
                <a:spcPts val="600"/>
              </a:spcAft>
              <a:buFont typeface="Arial" panose="020B0604020202020204" pitchFamily="34" charset="0"/>
              <a:buChar char="•"/>
            </a:pPr>
            <a:endParaRPr lang="en-GB" dirty="0">
              <a:solidFill>
                <a:schemeClr val="accent2"/>
              </a:solidFill>
            </a:endParaRP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793750" y="1230068"/>
            <a:ext cx="10604500" cy="636588"/>
          </a:xfrm>
        </p:spPr>
        <p:txBody>
          <a:bodyPr/>
          <a:lstStyle/>
          <a:p>
            <a:r>
              <a:rPr lang="en-GB" sz="2800" b="1" dirty="0"/>
              <a:t>Approaches to safeguarding</a:t>
            </a:r>
          </a:p>
        </p:txBody>
      </p:sp>
    </p:spTree>
    <p:extLst>
      <p:ext uri="{BB962C8B-B14F-4D97-AF65-F5344CB8AC3E}">
        <p14:creationId xmlns:p14="http://schemas.microsoft.com/office/powerpoint/2010/main" val="4191495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A6FDC-8BDE-A011-2A0C-E0CD93E138BD}"/>
              </a:ext>
            </a:extLst>
          </p:cNvPr>
          <p:cNvSpPr>
            <a:spLocks noGrp="1"/>
          </p:cNvSpPr>
          <p:nvPr>
            <p:ph type="body" sz="quarter" idx="14"/>
          </p:nvPr>
        </p:nvSpPr>
        <p:spPr>
          <a:xfrm>
            <a:off x="228600" y="1615441"/>
            <a:ext cx="11466514" cy="4247198"/>
          </a:xfrm>
        </p:spPr>
        <p:txBody>
          <a:bodyPr>
            <a:normAutofit fontScale="92500"/>
          </a:bodyPr>
          <a:lstStyle/>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 If a staff member has a concern about a colleague, who should it be referred to?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Safeguarding concerns regarding a member of staff should be referred to the headteacher; however, if the concern is about the headteacher, this should be referred to the chair of governors, chair of the management committee or proprietor of an independent school. Similarly, if the headteacher is the sole proprietor of an independent school, allegations should be reported directly to the designated officer at the LA. (KCSIE, p.20, para.72)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pP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 Where staff members have concerns about the school’s safeguarding practices, who should these be raised to? </a:t>
            </a:r>
            <a:endParaRPr lang="en-GB" b="1" dirty="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0"/>
              </a:spcBef>
            </a:pPr>
            <a:r>
              <a:rPr lang="en-GB" sz="1800" dirty="0">
                <a:effectLst/>
                <a:latin typeface="Arial" panose="020B0604020202020204" pitchFamily="34" charset="0"/>
                <a:ea typeface="Calibri" panose="020F0502020204030204" pitchFamily="34" charset="0"/>
                <a:cs typeface="Times New Roman" panose="02020603050405020304" pitchFamily="18" charset="0"/>
              </a:rPr>
              <a:t>All staff and volunteers should feel able to raise concerns about poor or unsafe practice and potential failures in the school or college’s safeguarding regime and know that such concerns will be taken seriously by the SLT. Appropriate whistleblowing procedures, which are suitably reflected in staff training and staff behaviour policies, should be in place for such concerns to be raised with the school or college’s SLT or, where a staff member feels unable to raise an issue with their employer, the existence of other channels that are open to them. (KCSIE, p.20, para.74-76)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4BF7FE6B-38A7-132E-9EFD-E9B3384B0FC4}"/>
              </a:ext>
            </a:extLst>
          </p:cNvPr>
          <p:cNvSpPr>
            <a:spLocks noGrp="1"/>
          </p:cNvSpPr>
          <p:nvPr>
            <p:ph type="body" sz="quarter" idx="15"/>
          </p:nvPr>
        </p:nvSpPr>
        <p:spPr/>
        <p:txBody>
          <a:bodyPr/>
          <a:lstStyle/>
          <a:p>
            <a:r>
              <a:rPr lang="en-GB" dirty="0"/>
              <a:t>Answers – Concerns about safeguarding within the school</a:t>
            </a:r>
          </a:p>
        </p:txBody>
      </p:sp>
    </p:spTree>
    <p:extLst>
      <p:ext uri="{BB962C8B-B14F-4D97-AF65-F5344CB8AC3E}">
        <p14:creationId xmlns:p14="http://schemas.microsoft.com/office/powerpoint/2010/main" val="1871427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80759-88C9-DEF8-3209-49F8D3917A1B}"/>
              </a:ext>
            </a:extLst>
          </p:cNvPr>
          <p:cNvSpPr>
            <a:spLocks noGrp="1"/>
          </p:cNvSpPr>
          <p:nvPr>
            <p:ph type="body" sz="quarter" idx="14"/>
          </p:nvPr>
        </p:nvSpPr>
        <p:spPr>
          <a:xfrm>
            <a:off x="496887" y="1914117"/>
            <a:ext cx="11329353" cy="4116161"/>
          </a:xfrm>
        </p:spPr>
        <p:txBody>
          <a:bodyPr/>
          <a:lstStyle/>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 Abuse is a form of maltreatment and can be defined as someone inflicting harm or failing to do what? </a:t>
            </a:r>
            <a:endParaRPr lang="en-GB" b="1" dirty="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0"/>
              </a:spcBef>
            </a:pPr>
            <a:r>
              <a:rPr lang="en-GB" sz="1800" b="1" dirty="0">
                <a:effectLst/>
                <a:latin typeface="Arial" panose="020B0604020202020204" pitchFamily="34" charset="0"/>
                <a:ea typeface="Calibri" panose="020F0502020204030204" pitchFamily="34" charset="0"/>
                <a:cs typeface="Times New Roman" panose="02020603050405020304" pitchFamily="18" charset="0"/>
              </a:rPr>
              <a:t>Abuse</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is a form of maltreatment that can be defined as inflicting harm or </a:t>
            </a:r>
            <a:r>
              <a:rPr lang="en-GB" sz="1800" b="1" dirty="0">
                <a:effectLst/>
                <a:latin typeface="Arial" panose="020B0604020202020204" pitchFamily="34" charset="0"/>
                <a:ea typeface="Calibri" panose="020F0502020204030204" pitchFamily="34" charset="0"/>
                <a:cs typeface="Times New Roman" panose="02020603050405020304" pitchFamily="18" charset="0"/>
              </a:rPr>
              <a:t>failing to act to prevent harm</a:t>
            </a:r>
            <a:r>
              <a:rPr lang="en-GB" sz="1800" dirty="0">
                <a:effectLst/>
                <a:latin typeface="Arial" panose="020B0604020202020204" pitchFamily="34" charset="0"/>
                <a:ea typeface="Calibri" panose="020F0502020204030204" pitchFamily="34" charset="0"/>
                <a:cs typeface="Times New Roman" panose="02020603050405020304" pitchFamily="18" charset="0"/>
              </a:rPr>
              <a:t>. Harm can be ill treatment that is not physical as well as the impact of witnessing ill treatment of others. (KCSIE, p.10, para.26) </a:t>
            </a:r>
          </a:p>
          <a:p>
            <a:pPr lvl="0" algn="just">
              <a:lnSpc>
                <a:spcPct val="115000"/>
              </a:lnSpc>
              <a:spcBef>
                <a:spcPts val="0"/>
              </a:spcBef>
            </a:pP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 Please provide a definition for physical abuse: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Physical abuse</a:t>
            </a:r>
            <a:r>
              <a:rPr lang="en-GB" sz="1800" dirty="0">
                <a:effectLst/>
                <a:latin typeface="Arial" panose="020B0604020202020204" pitchFamily="34" charset="0"/>
                <a:ea typeface="Calibri" panose="020F0502020204030204" pitchFamily="34" charset="0"/>
                <a:cs typeface="Times New Roman" panose="02020603050405020304" pitchFamily="18" charset="0"/>
              </a:rPr>
              <a:t>: is a form of abuse which may involve hitting, shaking, throwing, poisoning, burning or scalding, drowning, suffocating or otherwise causing physical harm to a child. Physical harm may also be caused when a parent or carer fabricates the symptoms of, or deliberately induces, illness in a child. (KCSIE. p.10, para.27)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2BD77679-DCD7-E22F-748B-5A532BE490CE}"/>
              </a:ext>
            </a:extLst>
          </p:cNvPr>
          <p:cNvSpPr>
            <a:spLocks noGrp="1"/>
          </p:cNvSpPr>
          <p:nvPr>
            <p:ph type="body" sz="quarter" idx="15"/>
          </p:nvPr>
        </p:nvSpPr>
        <p:spPr/>
        <p:txBody>
          <a:bodyPr/>
          <a:lstStyle/>
          <a:p>
            <a:r>
              <a:rPr lang="en-GB" dirty="0"/>
              <a:t>Answers –Types of abuse and neglect</a:t>
            </a:r>
          </a:p>
        </p:txBody>
      </p:sp>
    </p:spTree>
    <p:extLst>
      <p:ext uri="{BB962C8B-B14F-4D97-AF65-F5344CB8AC3E}">
        <p14:creationId xmlns:p14="http://schemas.microsoft.com/office/powerpoint/2010/main" val="1144487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D25D08-B2E2-BC40-CCA2-98585E930E6D}"/>
              </a:ext>
            </a:extLst>
          </p:cNvPr>
          <p:cNvSpPr>
            <a:spLocks noGrp="1"/>
          </p:cNvSpPr>
          <p:nvPr>
            <p:ph type="body" sz="quarter" idx="14"/>
          </p:nvPr>
        </p:nvSpPr>
        <p:spPr>
          <a:xfrm>
            <a:off x="423703" y="1786074"/>
            <a:ext cx="11344593" cy="4116161"/>
          </a:xfrm>
        </p:spPr>
        <p:txBody>
          <a:bodyPr>
            <a:normAutofit fontScale="92500" lnSpcReduction="10000"/>
          </a:bodyPr>
          <a:lstStyle/>
          <a:p>
            <a:pPr lvl="0" algn="just">
              <a:lnSpc>
                <a:spcPct val="115000"/>
              </a:lnSpc>
              <a:spcBef>
                <a:spcPts val="600"/>
              </a:spcBef>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 Please provide an example of emotional abuse: </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Emotional abuse</a:t>
            </a:r>
            <a:r>
              <a:rPr lang="en-GB" sz="1800" dirty="0">
                <a:effectLst/>
                <a:latin typeface="Arial" panose="020B0604020202020204" pitchFamily="34" charset="0"/>
                <a:ea typeface="Calibri" panose="020F0502020204030204" pitchFamily="34" charset="0"/>
                <a:cs typeface="Times New Roman" panose="02020603050405020304" pitchFamily="18" charset="0"/>
              </a:rPr>
              <a:t>: the persistent emotional maltreatment of a child such as to cause severe and adverse effects on the child’s emotional development. It may involve conveying to a child that they are worthless or unloved, inadequate, or valued only insofar as they meet the needs of another person. It may include not giving the child opportunities to express their views, deliberately silencing them or ‘making fun’ of what they say or how they communicate.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may feature age or developmentally inappropriate expectations being imposed on children. These may include interactions that are beyond a child’s developmental capability as well as overprotection and limitation of exploration and learning, or preventing the child from participating in normal social interaction. It may also involve seeing or hearing the ill-treatment of another.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may involve serious bullying (including cyberbullying), causing children frequently to feel frightened or in danger, or the exploitation or corruption of children. (KCSIE, p.10-11, para.28)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1709DCA4-CBDD-ACA5-A93F-9B016B2BB6A1}"/>
              </a:ext>
            </a:extLst>
          </p:cNvPr>
          <p:cNvSpPr>
            <a:spLocks noGrp="1"/>
          </p:cNvSpPr>
          <p:nvPr>
            <p:ph type="body" sz="quarter" idx="15"/>
          </p:nvPr>
        </p:nvSpPr>
        <p:spPr/>
        <p:txBody>
          <a:bodyPr/>
          <a:lstStyle/>
          <a:p>
            <a:r>
              <a:rPr lang="en-GB" dirty="0"/>
              <a:t>Answers –Types of abuse and neglect</a:t>
            </a:r>
          </a:p>
          <a:p>
            <a:endParaRPr lang="en-GB" dirty="0"/>
          </a:p>
        </p:txBody>
      </p:sp>
    </p:spTree>
    <p:extLst>
      <p:ext uri="{BB962C8B-B14F-4D97-AF65-F5344CB8AC3E}">
        <p14:creationId xmlns:p14="http://schemas.microsoft.com/office/powerpoint/2010/main" val="3122752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9AF84D-0368-1E6C-5FC5-461CEB5CBB09}"/>
              </a:ext>
            </a:extLst>
          </p:cNvPr>
          <p:cNvSpPr>
            <a:spLocks noGrp="1"/>
          </p:cNvSpPr>
          <p:nvPr>
            <p:ph type="body" sz="quarter" idx="14"/>
          </p:nvPr>
        </p:nvSpPr>
        <p:spPr>
          <a:xfrm>
            <a:off x="514350" y="1965961"/>
            <a:ext cx="11180763" cy="3896678"/>
          </a:xfrm>
        </p:spPr>
        <p:txBody>
          <a:bodyPr>
            <a:normAutofit fontScale="92500" lnSpcReduction="10000"/>
          </a:bodyPr>
          <a:lstStyle/>
          <a:p>
            <a:pPr lvl="0" algn="just">
              <a:lnSpc>
                <a:spcPct val="115000"/>
              </a:lnSpc>
              <a:spcBef>
                <a:spcPts val="600"/>
              </a:spcBef>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 Please provide a definition for sexual abuse:</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Sexual abuse</a:t>
            </a:r>
            <a:r>
              <a:rPr lang="en-GB" sz="1800" dirty="0">
                <a:effectLst/>
                <a:latin typeface="Arial" panose="020B0604020202020204" pitchFamily="34" charset="0"/>
                <a:ea typeface="Calibri" panose="020F0502020204030204" pitchFamily="34" charset="0"/>
                <a:cs typeface="Times New Roman" panose="02020603050405020304" pitchFamily="18" charset="0"/>
              </a:rPr>
              <a:t>: this</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involves forcing or enticing a child or young person to take part in sexual activities, not necessarily involving a high level of violence, whether or not the child is aware of what is happening.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activities may involve physical contact, including assault by penetration (for example, rape or oral sex) or non-penetrative acts such as masturbation, kissing, rubbing and touching outside of clothing. They may also include non-contact activities, such as involving children in looking at, or in the production of, sexual images, watching sexual activities, encouraging children to behave in sexually inappropriate ways, or grooming a child in preparation for abuse.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Sexual abuse can take place online, and technology can be used to facilitate offline abuse. Sexual abuse is not solely perpetrated by adult males. Women can also commit acts of sexual abuse, as can other children. (KCSIE, p11, para.29)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D3185775-F33D-0C2E-B9EE-49DC4F745C25}"/>
              </a:ext>
            </a:extLst>
          </p:cNvPr>
          <p:cNvSpPr>
            <a:spLocks noGrp="1"/>
          </p:cNvSpPr>
          <p:nvPr>
            <p:ph type="body" sz="quarter" idx="15"/>
          </p:nvPr>
        </p:nvSpPr>
        <p:spPr/>
        <p:txBody>
          <a:bodyPr/>
          <a:lstStyle/>
          <a:p>
            <a:r>
              <a:rPr lang="en-GB" dirty="0"/>
              <a:t>Answers –Types of abuse and neglect</a:t>
            </a:r>
          </a:p>
          <a:p>
            <a:endParaRPr lang="en-GB" dirty="0"/>
          </a:p>
        </p:txBody>
      </p:sp>
    </p:spTree>
    <p:extLst>
      <p:ext uri="{BB962C8B-B14F-4D97-AF65-F5344CB8AC3E}">
        <p14:creationId xmlns:p14="http://schemas.microsoft.com/office/powerpoint/2010/main" val="103925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02847-3343-CED8-4ACD-4F0AB4A5905A}"/>
              </a:ext>
            </a:extLst>
          </p:cNvPr>
          <p:cNvSpPr>
            <a:spLocks noGrp="1"/>
          </p:cNvSpPr>
          <p:nvPr>
            <p:ph type="body" sz="quarter" idx="14"/>
          </p:nvPr>
        </p:nvSpPr>
        <p:spPr>
          <a:xfrm>
            <a:off x="545623" y="1889761"/>
            <a:ext cx="11100753" cy="3988118"/>
          </a:xfrm>
        </p:spPr>
        <p:txBody>
          <a:bodyPr>
            <a:normAutofit lnSpcReduction="10000"/>
          </a:bodyPr>
          <a:lstStyle/>
          <a:p>
            <a:pPr lvl="0" algn="just">
              <a:lnSpc>
                <a:spcPct val="115000"/>
              </a:lnSpc>
              <a:spcBef>
                <a:spcPts val="60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5. Neglect may include a parent failing to provide adequate food, please list two more examples: </a:t>
            </a:r>
            <a:endParaRPr lang="en-GB"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pPr>
            <a:r>
              <a:rPr lang="en-GB" b="1" dirty="0">
                <a:effectLst/>
                <a:latin typeface="Arial" panose="020B0604020202020204" pitchFamily="34" charset="0"/>
                <a:ea typeface="Calibri" panose="020F0502020204030204" pitchFamily="34" charset="0"/>
                <a:cs typeface="Times New Roman" panose="02020603050405020304" pitchFamily="18" charset="0"/>
              </a:rPr>
              <a:t>Neglect</a:t>
            </a:r>
            <a:r>
              <a:rPr lang="en-GB" dirty="0">
                <a:effectLst/>
                <a:latin typeface="Arial" panose="020B0604020202020204" pitchFamily="34" charset="0"/>
                <a:ea typeface="Calibri" panose="020F0502020204030204" pitchFamily="34" charset="0"/>
                <a:cs typeface="Times New Roman" panose="02020603050405020304" pitchFamily="18" charset="0"/>
              </a:rPr>
              <a:t>:</a:t>
            </a:r>
            <a:r>
              <a:rPr lang="en-GB" b="1" dirty="0">
                <a:effectLst/>
                <a:latin typeface="Arial" panose="020B0604020202020204" pitchFamily="34" charset="0"/>
                <a:ea typeface="Calibri" panose="020F0502020204030204" pitchFamily="34" charset="0"/>
                <a:cs typeface="Times New Roman" panose="02020603050405020304" pitchFamily="18" charset="0"/>
              </a:rPr>
              <a:t> </a:t>
            </a:r>
            <a:r>
              <a:rPr lang="en-GB" dirty="0">
                <a:effectLst/>
                <a:latin typeface="Arial" panose="020B0604020202020204" pitchFamily="34" charset="0"/>
                <a:ea typeface="Calibri" panose="020F0502020204030204" pitchFamily="34" charset="0"/>
                <a:cs typeface="Times New Roman" panose="02020603050405020304" pitchFamily="18" charset="0"/>
              </a:rPr>
              <a:t>this is the persistent failure to meet a child’s basic physical and/or psychological needs, likely to result in the serious impairment of the child’s health or development. Neglect may occur during pregnancy, for example, as a result of maternal substance abuse. Once a child is born, neglect may involve a parent or carer failing to: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Provide adequate food.</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Provide adequate clothing.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Provide adequate shelter (including exclusion from home or abandonment).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Protect a child from physical and emotional harm or danger.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Provide adequate supervision (including the use of inadequate care-givers).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Provide access to appropriate medical care or treatment.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600"/>
              </a:spcBef>
              <a:spcAft>
                <a:spcPts val="10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Meet a child’s basic emotional needs. (KCSIE, p.11, para.30)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19497CC2-BA30-4E19-2385-42EA396658C2}"/>
              </a:ext>
            </a:extLst>
          </p:cNvPr>
          <p:cNvSpPr>
            <a:spLocks noGrp="1"/>
          </p:cNvSpPr>
          <p:nvPr>
            <p:ph type="body" sz="quarter" idx="15"/>
          </p:nvPr>
        </p:nvSpPr>
        <p:spPr/>
        <p:txBody>
          <a:bodyPr/>
          <a:lstStyle/>
          <a:p>
            <a:r>
              <a:rPr lang="en-GB" dirty="0"/>
              <a:t>Answers –Types of abuse and neglect</a:t>
            </a:r>
          </a:p>
          <a:p>
            <a:endParaRPr lang="en-GB" dirty="0"/>
          </a:p>
        </p:txBody>
      </p:sp>
    </p:spTree>
    <p:extLst>
      <p:ext uri="{BB962C8B-B14F-4D97-AF65-F5344CB8AC3E}">
        <p14:creationId xmlns:p14="http://schemas.microsoft.com/office/powerpoint/2010/main" val="915280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E09C00-066D-A116-8346-283EC9216188}"/>
              </a:ext>
            </a:extLst>
          </p:cNvPr>
          <p:cNvSpPr>
            <a:spLocks noGrp="1"/>
          </p:cNvSpPr>
          <p:nvPr>
            <p:ph type="body" sz="quarter" idx="14"/>
          </p:nvPr>
        </p:nvSpPr>
        <p:spPr>
          <a:xfrm>
            <a:off x="496887" y="1746477"/>
            <a:ext cx="11198226" cy="4116161"/>
          </a:xfrm>
        </p:spPr>
        <p:txBody>
          <a:bodyPr/>
          <a:lstStyle/>
          <a:p>
            <a:r>
              <a:rPr lang="en-GB" sz="1800" b="1" dirty="0">
                <a:effectLst/>
                <a:latin typeface="Arial" panose="020B0604020202020204" pitchFamily="34" charset="0"/>
                <a:ea typeface="Times New Roman" panose="02020603050405020304" pitchFamily="18" charset="0"/>
              </a:rPr>
              <a:t>5.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Can you describe how pupils may experience domestic abuse?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dirty="0">
                <a:effectLst/>
              </a:rPr>
              <a:t> </a:t>
            </a:r>
          </a:p>
          <a:p>
            <a:r>
              <a:rPr lang="en-GB" sz="1800" b="1" dirty="0">
                <a:effectLst/>
                <a:latin typeface="Arial" panose="020B0604020202020204" pitchFamily="34" charset="0"/>
                <a:ea typeface="Calibri" panose="020F0502020204030204" pitchFamily="34" charset="0"/>
                <a:cs typeface="Times New Roman" panose="02020603050405020304" pitchFamily="18" charset="0"/>
              </a:rPr>
              <a:t>Domestic abuse: </a:t>
            </a:r>
            <a:r>
              <a:rPr lang="en-GB" sz="1800" dirty="0">
                <a:effectLst/>
                <a:latin typeface="Arial" panose="020B0604020202020204" pitchFamily="34" charset="0"/>
                <a:ea typeface="Calibri" panose="020F0502020204030204" pitchFamily="34" charset="0"/>
                <a:cs typeface="Times New Roman" panose="02020603050405020304" pitchFamily="18" charset="0"/>
              </a:rPr>
              <a:t>this may be a single incident or a pattern of incidents. That abuse can be, but is not limited to, psychological, physical, sexual, financial or emotional. Pupils may see, hear, or experience the effects of abuse at home or suffer domestic abuse in their own intimate relationships. All of which can have a detrimental and long-term impact on their health, well-being, development and ability to learn. (KCSIE, p.14, para.14)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95EE0987-7641-0BDD-3924-7783E515D67C}"/>
              </a:ext>
            </a:extLst>
          </p:cNvPr>
          <p:cNvSpPr>
            <a:spLocks noGrp="1"/>
          </p:cNvSpPr>
          <p:nvPr>
            <p:ph type="body" sz="quarter" idx="15"/>
          </p:nvPr>
        </p:nvSpPr>
        <p:spPr/>
        <p:txBody>
          <a:bodyPr/>
          <a:lstStyle/>
          <a:p>
            <a:r>
              <a:rPr lang="en-GB" dirty="0"/>
              <a:t>Answers – Types of abuse and neglect</a:t>
            </a:r>
          </a:p>
        </p:txBody>
      </p:sp>
    </p:spTree>
    <p:extLst>
      <p:ext uri="{BB962C8B-B14F-4D97-AF65-F5344CB8AC3E}">
        <p14:creationId xmlns:p14="http://schemas.microsoft.com/office/powerpoint/2010/main" val="338176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8D4BF5-9F57-D347-3730-B705C61F1D68}"/>
              </a:ext>
            </a:extLst>
          </p:cNvPr>
          <p:cNvSpPr>
            <a:spLocks noGrp="1"/>
          </p:cNvSpPr>
          <p:nvPr>
            <p:ph type="body" sz="quarter" idx="14"/>
          </p:nvPr>
        </p:nvSpPr>
        <p:spPr>
          <a:xfrm>
            <a:off x="496887" y="1746477"/>
            <a:ext cx="11096149" cy="4222841"/>
          </a:xfrm>
        </p:spPr>
        <p:txBody>
          <a:bodyPr>
            <a:normAutofit lnSpcReduction="10000"/>
          </a:bodyPr>
          <a:lstStyle/>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 Can you name three examples of how children can abuse their peers online?</a:t>
            </a:r>
            <a:endParaRPr lang="en-GB" sz="1800" b="1" dirty="0">
              <a:solidFill>
                <a:srgbClr val="FF69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All staff should be aware that technology is a significant component in many safeguarding and wellbeing issues.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In many cases abuse will take place concurrently both online and offline. Children can also abuse other children online, this can take the form of </a:t>
            </a:r>
            <a:r>
              <a:rPr lang="en-GB" sz="1800" b="1" dirty="0">
                <a:effectLst/>
                <a:latin typeface="Arial" panose="020B0604020202020204" pitchFamily="34" charset="0"/>
                <a:ea typeface="Calibri" panose="020F0502020204030204" pitchFamily="34" charset="0"/>
                <a:cs typeface="Times New Roman" panose="02020603050405020304" pitchFamily="18" charset="0"/>
              </a:rPr>
              <a:t>abusive, harassing, and misogynistic/misandrist messages, the non-consensual sharing of indecent images, especially around chat groups, and the sharing of abusive images and pornography, to those who do not want to receive such content. </a:t>
            </a:r>
            <a:r>
              <a:rPr lang="en-GB" sz="1800" dirty="0">
                <a:effectLst/>
                <a:latin typeface="Arial" panose="020B0604020202020204" pitchFamily="34" charset="0"/>
                <a:ea typeface="Calibri" panose="020F0502020204030204" pitchFamily="34" charset="0"/>
                <a:cs typeface="Times New Roman" panose="02020603050405020304" pitchFamily="18" charset="0"/>
              </a:rPr>
              <a:t>(KCSIE, p.10, para 24)</a:t>
            </a:r>
          </a:p>
          <a:p>
            <a:pPr lvl="0" algn="just">
              <a:lnSpc>
                <a:spcPct val="115000"/>
              </a:lnSpc>
              <a:spcBef>
                <a:spcPts val="600"/>
              </a:spcBef>
              <a:buClr>
                <a:srgbClr val="000000"/>
              </a:buClr>
              <a:buSzPts val="1100"/>
            </a:pPr>
            <a:r>
              <a:rPr lang="en-GB" sz="1800" b="1" dirty="0">
                <a:effectLst/>
                <a:latin typeface="Arial" panose="020B0604020202020204" pitchFamily="34" charset="0"/>
                <a:ea typeface="Calibri" panose="020F0502020204030204" pitchFamily="34" charset="0"/>
                <a:cs typeface="Times New Roman" panose="02020603050405020304" pitchFamily="18" charset="0"/>
              </a:rPr>
              <a:t>2.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Can you name some behaviours linked to safeguarding issues, for example, taking drugs? </a:t>
            </a:r>
            <a:r>
              <a:rPr lang="en-GB" sz="1800" dirty="0">
                <a:effectLst/>
                <a:latin typeface="Arial" panose="020B0604020202020204" pitchFamily="34" charset="0"/>
                <a:ea typeface="Calibri" panose="020F0502020204030204" pitchFamily="34" charset="0"/>
                <a:cs typeface="Times New Roman" panose="02020603050405020304" pitchFamily="18" charset="0"/>
              </a:rPr>
              <a:t>Behaviours linked to safeguarding issues include the following: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Drug taking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Alcohol misuse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Deliberately missing education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Serious violence – including that linked to county lines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Radicalisation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Consensual and non-consensual sharing of nude and semi-nude images or videos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(KCSIE, p.11-12, para.31)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B4B1C4B8-0611-B9CA-C457-DD2B41EA3CFF}"/>
              </a:ext>
            </a:extLst>
          </p:cNvPr>
          <p:cNvSpPr>
            <a:spLocks noGrp="1"/>
          </p:cNvSpPr>
          <p:nvPr>
            <p:ph type="body" sz="quarter" idx="15"/>
          </p:nvPr>
        </p:nvSpPr>
        <p:spPr/>
        <p:txBody>
          <a:bodyPr/>
          <a:lstStyle/>
          <a:p>
            <a:r>
              <a:rPr lang="en-GB" dirty="0"/>
              <a:t>Answers – Safeguarding issues</a:t>
            </a:r>
          </a:p>
        </p:txBody>
      </p:sp>
    </p:spTree>
    <p:extLst>
      <p:ext uri="{BB962C8B-B14F-4D97-AF65-F5344CB8AC3E}">
        <p14:creationId xmlns:p14="http://schemas.microsoft.com/office/powerpoint/2010/main" val="2731838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E53706-F6FC-2C9C-8B97-8CDE4A06AD32}"/>
              </a:ext>
            </a:extLst>
          </p:cNvPr>
          <p:cNvSpPr>
            <a:spLocks noGrp="1"/>
          </p:cNvSpPr>
          <p:nvPr>
            <p:ph type="body" sz="quarter" idx="14"/>
          </p:nvPr>
        </p:nvSpPr>
        <p:spPr>
          <a:xfrm>
            <a:off x="415880" y="1755140"/>
            <a:ext cx="11307514" cy="4410910"/>
          </a:xfrm>
        </p:spPr>
        <p:txBody>
          <a:bodyPr/>
          <a:lstStyle/>
          <a:p>
            <a:pPr lvl="0" algn="just">
              <a:lnSpc>
                <a:spcPct val="115000"/>
              </a:lnSpc>
              <a:spcBef>
                <a:spcPts val="600"/>
              </a:spcBef>
              <a:buClr>
                <a:srgbClr val="000000"/>
              </a:buClr>
              <a:buSzPts val="1100"/>
            </a:pPr>
            <a:r>
              <a:rPr lang="en-GB" sz="1800" b="1" dirty="0">
                <a:effectLst/>
                <a:latin typeface="Arial" panose="020B0604020202020204" pitchFamily="34" charset="0"/>
                <a:ea typeface="Times New Roman" panose="02020603050405020304" pitchFamily="18" charset="0"/>
              </a:rPr>
              <a:t>3. In what contexts can child-on-child abuse occur?</a:t>
            </a:r>
            <a:endParaRPr lang="en-GB" sz="1800" b="1" dirty="0">
              <a:solidFill>
                <a:srgbClr val="FF6900"/>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buClr>
                <a:srgbClr val="000000"/>
              </a:buClr>
              <a:buSzPts val="1100"/>
            </a:pPr>
            <a:r>
              <a:rPr lang="en-GB" sz="1800" dirty="0">
                <a:effectLst/>
                <a:latin typeface="Arial" panose="020B0604020202020204" pitchFamily="34" charset="0"/>
                <a:ea typeface="Calibri" panose="020F0502020204030204" pitchFamily="34" charset="0"/>
                <a:cs typeface="Times New Roman" panose="02020603050405020304" pitchFamily="18" charset="0"/>
              </a:rPr>
              <a:t>Child-on-child abuse can happen </a:t>
            </a:r>
            <a:r>
              <a:rPr lang="en-GB" sz="1800" b="1" dirty="0">
                <a:effectLst/>
                <a:latin typeface="Arial" panose="020B0604020202020204" pitchFamily="34" charset="0"/>
                <a:ea typeface="Calibri" panose="020F0502020204030204" pitchFamily="34" charset="0"/>
                <a:cs typeface="Times New Roman" panose="02020603050405020304" pitchFamily="18" charset="0"/>
              </a:rPr>
              <a:t>both inside and outside of school and online</a:t>
            </a:r>
            <a:r>
              <a:rPr lang="en-GB" sz="1800" dirty="0">
                <a:effectLst/>
                <a:latin typeface="Arial" panose="020B0604020202020204" pitchFamily="34" charset="0"/>
                <a:ea typeface="Calibri" panose="020F0502020204030204" pitchFamily="34" charset="0"/>
                <a:cs typeface="Times New Roman" panose="02020603050405020304" pitchFamily="18" charset="0"/>
              </a:rPr>
              <a:t>. (KCSIE, p.12, para. 32)</a:t>
            </a:r>
          </a:p>
          <a:p>
            <a:pPr lvl="0" algn="just">
              <a:lnSpc>
                <a:spcPct val="115000"/>
              </a:lnSpc>
              <a:spcBef>
                <a:spcPts val="600"/>
              </a:spcBef>
              <a:buClr>
                <a:srgbClr val="000000"/>
              </a:buClr>
              <a:buSzPts val="1100"/>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 Can you name some of the indicators of child criminal exploitation (CCE) and child sexual exploitation (CSE)?</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buClr>
                <a:srgbClr val="000000"/>
              </a:buClr>
              <a:buSzPts val="1100"/>
            </a:pPr>
            <a:r>
              <a:rPr lang="en-GB" sz="1800" dirty="0">
                <a:effectLst/>
                <a:latin typeface="Arial" panose="020B0604020202020204" pitchFamily="34" charset="0"/>
                <a:ea typeface="Calibri" panose="020F0502020204030204" pitchFamily="34" charset="0"/>
                <a:cs typeface="Times New Roman" panose="02020603050405020304" pitchFamily="18" charset="0"/>
              </a:rPr>
              <a:t>Some of the following can be indicators of CCE and CSE where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Bef>
                <a:spcPts val="0"/>
              </a:spcBef>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Appear with unexplained gifts or new possessions.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Bef>
                <a:spcPts val="0"/>
              </a:spcBef>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Associate with other young people involved in exploitation.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Bef>
                <a:spcPts val="0"/>
              </a:spcBef>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Suffer from changes in emotional wellbeing.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Bef>
                <a:spcPts val="0"/>
              </a:spcBef>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Misuse drugs and alcohol.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Bef>
                <a:spcPts val="0"/>
              </a:spcBef>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Go missing for periods of time or regularly come home late.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Bef>
                <a:spcPts val="0"/>
              </a:spcBef>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Regularly miss school or education or do not take part in education.</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65B0F620-162C-5AA7-9B7C-E7769820C40A}"/>
              </a:ext>
            </a:extLst>
          </p:cNvPr>
          <p:cNvSpPr>
            <a:spLocks noGrp="1"/>
          </p:cNvSpPr>
          <p:nvPr>
            <p:ph type="body" sz="quarter" idx="15"/>
          </p:nvPr>
        </p:nvSpPr>
        <p:spPr>
          <a:xfrm>
            <a:off x="1118893" y="995362"/>
            <a:ext cx="10604500" cy="636588"/>
          </a:xfrm>
        </p:spPr>
        <p:txBody>
          <a:bodyPr/>
          <a:lstStyle/>
          <a:p>
            <a:r>
              <a:rPr lang="en-GB" dirty="0"/>
              <a:t>Answers – Safeguarding issues</a:t>
            </a:r>
          </a:p>
          <a:p>
            <a:endParaRPr lang="en-GB" dirty="0"/>
          </a:p>
        </p:txBody>
      </p:sp>
    </p:spTree>
    <p:extLst>
      <p:ext uri="{BB962C8B-B14F-4D97-AF65-F5344CB8AC3E}">
        <p14:creationId xmlns:p14="http://schemas.microsoft.com/office/powerpoint/2010/main" val="608414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1E80B-2594-C8DC-61AD-800E9378378B}"/>
              </a:ext>
            </a:extLst>
          </p:cNvPr>
          <p:cNvSpPr>
            <a:spLocks noGrp="1"/>
          </p:cNvSpPr>
          <p:nvPr>
            <p:ph type="body" sz="quarter" idx="14"/>
          </p:nvPr>
        </p:nvSpPr>
        <p:spPr>
          <a:xfrm>
            <a:off x="793750" y="2149475"/>
            <a:ext cx="10604500" cy="2803525"/>
          </a:xfrm>
        </p:spPr>
        <p:txBody>
          <a:bodyPr/>
          <a:lstStyle/>
          <a:p>
            <a:pPr lvl="0" algn="just">
              <a:lnSpc>
                <a:spcPct val="115000"/>
              </a:lnSpc>
              <a:spcBef>
                <a:spcPts val="0"/>
              </a:spcBef>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 Can you name some of the indicators of child criminal exploitation (CCE) and child sexual exploitation (CSE)?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Bef>
                <a:spcPts val="0"/>
              </a:spcBef>
            </a:pPr>
            <a:r>
              <a:rPr lang="en-GB" sz="1800" dirty="0">
                <a:effectLst/>
                <a:latin typeface="Arial" panose="020B0604020202020204" pitchFamily="34" charset="0"/>
                <a:ea typeface="Times New Roman" panose="02020603050405020304" pitchFamily="18" charset="0"/>
                <a:cs typeface="Arial" panose="020B0604020202020204" pitchFamily="34" charset="0"/>
              </a:rPr>
              <a:t>Additional specific indictors that may be present in CSE are children who: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Have older boyfriends or girlfriends.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Suffer from sexually transmitted infections.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Display sexual behaviours beyond expected sexual development or become pregnant. (KCSIE, Annex B: p.140-141 – ‘Child Criminal Exploitation (CCE)’ and Child Sexual Exploitation (CSE))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AC88614A-F464-298E-ED77-DE60D638BB0A}"/>
              </a:ext>
            </a:extLst>
          </p:cNvPr>
          <p:cNvSpPr>
            <a:spLocks noGrp="1"/>
          </p:cNvSpPr>
          <p:nvPr>
            <p:ph type="body" sz="quarter" idx="15"/>
          </p:nvPr>
        </p:nvSpPr>
        <p:spPr/>
        <p:txBody>
          <a:bodyPr/>
          <a:lstStyle/>
          <a:p>
            <a:r>
              <a:rPr lang="en-GB" dirty="0"/>
              <a:t>Answers – Safeguarding issues</a:t>
            </a:r>
          </a:p>
          <a:p>
            <a:endParaRPr lang="en-GB" dirty="0"/>
          </a:p>
        </p:txBody>
      </p:sp>
    </p:spTree>
    <p:extLst>
      <p:ext uri="{BB962C8B-B14F-4D97-AF65-F5344CB8AC3E}">
        <p14:creationId xmlns:p14="http://schemas.microsoft.com/office/powerpoint/2010/main" val="3355730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0">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8EAE-CDBF-AE67-B446-014E9ACCCB4A}"/>
              </a:ext>
            </a:extLst>
          </p:cNvPr>
          <p:cNvSpPr txBox="1">
            <a:spLocks noGrp="1"/>
          </p:cNvSpPr>
          <p:nvPr>
            <p:ph type="title"/>
          </p:nvPr>
        </p:nvSpPr>
        <p:spPr/>
        <p:txBody>
          <a:bodyPr anchorCtr="1"/>
          <a:lstStyle/>
          <a:p>
            <a:endParaRPr lang="en-GB"/>
          </a:p>
        </p:txBody>
      </p:sp>
      <p:pic>
        <p:nvPicPr>
          <p:cNvPr id="3" name="Content Placeholder 4" descr="Text, logo, company name&#10;&#10;Description automatically generated">
            <a:extLst>
              <a:ext uri="{FF2B5EF4-FFF2-40B4-BE49-F238E27FC236}">
                <a16:creationId xmlns:a16="http://schemas.microsoft.com/office/drawing/2014/main" id="{875ADA79-5836-E3B1-2D0C-EA6B29CA2064}"/>
              </a:ext>
            </a:extLst>
          </p:cNvPr>
          <p:cNvPicPr>
            <a:picLocks noGrp="1" noChangeAspect="1"/>
          </p:cNvPicPr>
          <p:nvPr>
            <p:ph idx="1"/>
          </p:nvPr>
        </p:nvPicPr>
        <p:blipFill>
          <a:blip r:embed="rId3">
            <a:alphaModFix amt="99000"/>
          </a:blip>
          <a:stretch>
            <a:fillRect/>
          </a:stretch>
        </p:blipFill>
        <p:spPr>
          <a:xfrm>
            <a:off x="3861566" y="1690689"/>
            <a:ext cx="4468864" cy="326377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793750" y="2083958"/>
            <a:ext cx="10604500" cy="3081430"/>
          </a:xfrm>
        </p:spPr>
        <p:txBody>
          <a:bodyPr/>
          <a:lstStyle/>
          <a:p>
            <a:r>
              <a:rPr lang="en-GB" dirty="0"/>
              <a:t>1. What do all staff members have a responsibility to provide?</a:t>
            </a:r>
          </a:p>
          <a:p>
            <a:endParaRPr lang="en-GB" dirty="0"/>
          </a:p>
          <a:p>
            <a:r>
              <a:rPr lang="en-GB" dirty="0"/>
              <a:t>2. What are the main duties of the DSL?</a:t>
            </a:r>
          </a:p>
          <a:p>
            <a:endParaRPr lang="en-GB" dirty="0"/>
          </a:p>
          <a:p>
            <a:pPr>
              <a:spcAft>
                <a:spcPts val="1000"/>
              </a:spcAft>
            </a:pPr>
            <a:r>
              <a:rPr lang="en-GB" dirty="0"/>
              <a:t>3. If you have a safeguarding concern, which member of staff should you consult for advice?</a:t>
            </a:r>
          </a:p>
          <a:p>
            <a:pPr marL="971550" lvl="1" indent="-285750"/>
            <a:r>
              <a:rPr lang="en-GB" sz="1800" dirty="0">
                <a:solidFill>
                  <a:srgbClr val="000000"/>
                </a:solidFill>
              </a:rPr>
              <a:t>The headteacher</a:t>
            </a:r>
          </a:p>
          <a:p>
            <a:pPr marL="971550" lvl="1" indent="-285750"/>
            <a:r>
              <a:rPr lang="en-GB" sz="1800" dirty="0">
                <a:solidFill>
                  <a:srgbClr val="000000"/>
                </a:solidFill>
              </a:rPr>
              <a:t>The DSL </a:t>
            </a:r>
          </a:p>
          <a:p>
            <a:pPr marL="971550" lvl="1" indent="-285750"/>
            <a:r>
              <a:rPr lang="en-GB" sz="1800" dirty="0">
                <a:solidFill>
                  <a:srgbClr val="000000"/>
                </a:solidFill>
              </a:rPr>
              <a:t>The school nurse</a:t>
            </a:r>
          </a:p>
          <a:p>
            <a:pPr marL="285750" indent="-285750">
              <a:spcAft>
                <a:spcPts val="600"/>
              </a:spcAft>
              <a:buFont typeface="Arial" panose="020B0604020202020204" pitchFamily="34" charset="0"/>
              <a:buChar char="•"/>
            </a:pPr>
            <a:endParaRPr lang="en-GB" dirty="0">
              <a:solidFill>
                <a:schemeClr val="accent2"/>
              </a:solidFill>
            </a:endParaRP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793750" y="1230068"/>
            <a:ext cx="10604500" cy="636588"/>
          </a:xfrm>
        </p:spPr>
        <p:txBody>
          <a:bodyPr/>
          <a:lstStyle/>
          <a:p>
            <a:r>
              <a:rPr lang="en-GB" sz="2800" b="1" dirty="0"/>
              <a:t>The role of staff members</a:t>
            </a:r>
          </a:p>
        </p:txBody>
      </p:sp>
    </p:spTree>
    <p:extLst>
      <p:ext uri="{BB962C8B-B14F-4D97-AF65-F5344CB8AC3E}">
        <p14:creationId xmlns:p14="http://schemas.microsoft.com/office/powerpoint/2010/main" val="357082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95BB49-E7AF-F64A-E351-195AE5DCC971}"/>
              </a:ext>
            </a:extLst>
          </p:cNvPr>
          <p:cNvSpPr>
            <a:spLocks noGrp="1"/>
          </p:cNvSpPr>
          <p:nvPr>
            <p:ph type="body" sz="quarter" idx="14"/>
          </p:nvPr>
        </p:nvSpPr>
        <p:spPr>
          <a:xfrm>
            <a:off x="791183" y="1658928"/>
            <a:ext cx="10310204" cy="3846513"/>
          </a:xfrm>
        </p:spPr>
        <p:txBody>
          <a:bodyPr>
            <a:normAutofit fontScale="92500" lnSpcReduction="20000"/>
          </a:bodyPr>
          <a:lstStyle/>
          <a:p>
            <a:pPr>
              <a:spcAft>
                <a:spcPts val="600"/>
              </a:spcAft>
            </a:pPr>
            <a:r>
              <a:rPr lang="en-GB" dirty="0"/>
              <a:t>1. What documents and information, in terms of safeguarding, should be included and explained to staff as part of their induction?</a:t>
            </a:r>
          </a:p>
          <a:p>
            <a:pPr marL="342900" indent="-342900">
              <a:spcAft>
                <a:spcPts val="600"/>
              </a:spcAft>
              <a:buFont typeface="+mj-lt"/>
              <a:buAutoNum type="arabicPeriod"/>
            </a:pPr>
            <a:endParaRPr lang="en-GB" dirty="0"/>
          </a:p>
          <a:p>
            <a:pPr>
              <a:spcAft>
                <a:spcPts val="600"/>
              </a:spcAft>
            </a:pPr>
            <a:r>
              <a:rPr lang="en-GB" dirty="0"/>
              <a:t>2. What should you do during the early help process?</a:t>
            </a:r>
          </a:p>
          <a:p>
            <a:pPr>
              <a:spcAft>
                <a:spcPts val="600"/>
              </a:spcAft>
            </a:pPr>
            <a:endParaRPr lang="en-GB" dirty="0"/>
          </a:p>
          <a:p>
            <a:pPr>
              <a:spcAft>
                <a:spcPts val="600"/>
              </a:spcAft>
            </a:pPr>
            <a:r>
              <a:rPr lang="en-GB" dirty="0"/>
              <a:t>3. In terms of confidentiality, once a child has informed a staff member that they are being abused or neglected, what must you never promise the child and why?</a:t>
            </a:r>
          </a:p>
          <a:p>
            <a:pPr marL="342900" indent="-342900">
              <a:spcAft>
                <a:spcPts val="600"/>
              </a:spcAft>
              <a:buFont typeface="+mj-lt"/>
              <a:buAutoNum type="arabicPeriod"/>
            </a:pPr>
            <a:endParaRPr lang="en-GB" dirty="0"/>
          </a:p>
          <a:p>
            <a:pPr>
              <a:spcAft>
                <a:spcPts val="600"/>
              </a:spcAft>
            </a:pPr>
            <a:r>
              <a:rPr lang="en-US" dirty="0"/>
              <a:t>4. How often should staff members receive safeguarding and child protection updates, at a minimum? </a:t>
            </a:r>
          </a:p>
          <a:p>
            <a:pPr marL="1028700" lvl="1" indent="-342900">
              <a:spcBef>
                <a:spcPts val="0"/>
              </a:spcBef>
            </a:pPr>
            <a:r>
              <a:rPr lang="en-GB" sz="1800" dirty="0">
                <a:solidFill>
                  <a:srgbClr val="000000"/>
                </a:solidFill>
              </a:rPr>
              <a:t>Weekly </a:t>
            </a:r>
          </a:p>
          <a:p>
            <a:pPr marL="1028700" lvl="1" indent="-342900">
              <a:spcBef>
                <a:spcPts val="0"/>
              </a:spcBef>
            </a:pPr>
            <a:r>
              <a:rPr lang="en-GB" sz="1800" dirty="0">
                <a:solidFill>
                  <a:srgbClr val="000000"/>
                </a:solidFill>
              </a:rPr>
              <a:t>Termly</a:t>
            </a:r>
          </a:p>
          <a:p>
            <a:pPr marL="1028700" lvl="1" indent="-342900">
              <a:spcBef>
                <a:spcPts val="0"/>
              </a:spcBef>
            </a:pPr>
            <a:r>
              <a:rPr lang="en-GB" sz="1800" dirty="0">
                <a:solidFill>
                  <a:srgbClr val="000000"/>
                </a:solidFill>
              </a:rPr>
              <a:t>Annually</a:t>
            </a:r>
            <a:endParaRPr lang="en-GB" dirty="0">
              <a:solidFill>
                <a:srgbClr val="000000"/>
              </a:solidFill>
            </a:endParaRPr>
          </a:p>
        </p:txBody>
      </p:sp>
      <p:sp>
        <p:nvSpPr>
          <p:cNvPr id="3" name="Text Placeholder 2">
            <a:extLst>
              <a:ext uri="{FF2B5EF4-FFF2-40B4-BE49-F238E27FC236}">
                <a16:creationId xmlns:a16="http://schemas.microsoft.com/office/drawing/2014/main" id="{80479E78-CEE5-6B66-447C-6929372EC21D}"/>
              </a:ext>
            </a:extLst>
          </p:cNvPr>
          <p:cNvSpPr>
            <a:spLocks noGrp="1"/>
          </p:cNvSpPr>
          <p:nvPr>
            <p:ph type="body" sz="quarter" idx="15"/>
          </p:nvPr>
        </p:nvSpPr>
        <p:spPr/>
        <p:txBody>
          <a:bodyPr/>
          <a:lstStyle/>
          <a:p>
            <a:r>
              <a:rPr lang="en-GB" dirty="0"/>
              <a:t>What you need to know</a:t>
            </a:r>
          </a:p>
        </p:txBody>
      </p:sp>
    </p:spTree>
    <p:extLst>
      <p:ext uri="{BB962C8B-B14F-4D97-AF65-F5344CB8AC3E}">
        <p14:creationId xmlns:p14="http://schemas.microsoft.com/office/powerpoint/2010/main" val="327615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8E1F7-8E46-7BB9-2EB7-CF0E9AD999DC}"/>
              </a:ext>
            </a:extLst>
          </p:cNvPr>
          <p:cNvSpPr>
            <a:spLocks noGrp="1"/>
          </p:cNvSpPr>
          <p:nvPr>
            <p:ph type="body" sz="quarter" idx="14"/>
          </p:nvPr>
        </p:nvSpPr>
        <p:spPr>
          <a:xfrm>
            <a:off x="733531" y="2116608"/>
            <a:ext cx="10460334" cy="3846513"/>
          </a:xfrm>
        </p:spPr>
        <p:txBody>
          <a:bodyPr/>
          <a:lstStyle/>
          <a:p>
            <a:r>
              <a:rPr lang="en-GB" dirty="0"/>
              <a:t>1. Name five key indicators which may be recognised as a need for early help?</a:t>
            </a:r>
          </a:p>
          <a:p>
            <a:pPr marL="342900" indent="-342900">
              <a:buAutoNum type="arabicPeriod"/>
            </a:pPr>
            <a:endParaRPr lang="en-GB" dirty="0"/>
          </a:p>
          <a:p>
            <a:r>
              <a:rPr lang="en-GB" dirty="0"/>
              <a:t>2. Can you provide a definition of child-on-child abuse?</a:t>
            </a:r>
          </a:p>
          <a:p>
            <a:pPr marL="342900" indent="-342900">
              <a:buAutoNum type="arabicPeriod"/>
            </a:pPr>
            <a:endParaRPr lang="en-GB" dirty="0"/>
          </a:p>
          <a:p>
            <a:pPr>
              <a:spcAft>
                <a:spcPts val="1000"/>
              </a:spcAft>
            </a:pPr>
            <a:r>
              <a:rPr lang="en-GB" dirty="0"/>
              <a:t>3. What kind of attitude should staff always have towards safeguarding? </a:t>
            </a:r>
          </a:p>
          <a:p>
            <a:pPr marL="1028700" lvl="1" indent="-342900"/>
            <a:r>
              <a:rPr lang="en-GB" sz="1800" dirty="0">
                <a:solidFill>
                  <a:srgbClr val="000000"/>
                </a:solidFill>
              </a:rPr>
              <a:t>‘It could happen here’</a:t>
            </a:r>
          </a:p>
          <a:p>
            <a:pPr marL="1028700" lvl="1" indent="-342900"/>
            <a:r>
              <a:rPr lang="en-GB" sz="1800" dirty="0">
                <a:solidFill>
                  <a:srgbClr val="000000"/>
                </a:solidFill>
              </a:rPr>
              <a:t>‘It won’t happen here’</a:t>
            </a:r>
          </a:p>
          <a:p>
            <a:pPr marL="1028700" lvl="1" indent="-342900"/>
            <a:r>
              <a:rPr lang="en-GB" sz="1800" dirty="0">
                <a:solidFill>
                  <a:srgbClr val="000000"/>
                </a:solidFill>
              </a:rPr>
              <a:t>‘It only happens in poor areas’</a:t>
            </a:r>
            <a:endParaRPr lang="en-GB" dirty="0">
              <a:solidFill>
                <a:srgbClr val="000000"/>
              </a:solidFill>
            </a:endParaRPr>
          </a:p>
        </p:txBody>
      </p:sp>
      <p:sp>
        <p:nvSpPr>
          <p:cNvPr id="3" name="Text Placeholder 2">
            <a:extLst>
              <a:ext uri="{FF2B5EF4-FFF2-40B4-BE49-F238E27FC236}">
                <a16:creationId xmlns:a16="http://schemas.microsoft.com/office/drawing/2014/main" id="{76EE35AA-0723-62F3-EC0C-05C09FC421C0}"/>
              </a:ext>
            </a:extLst>
          </p:cNvPr>
          <p:cNvSpPr>
            <a:spLocks noGrp="1"/>
          </p:cNvSpPr>
          <p:nvPr>
            <p:ph type="body" sz="quarter" idx="15"/>
          </p:nvPr>
        </p:nvSpPr>
        <p:spPr/>
        <p:txBody>
          <a:bodyPr/>
          <a:lstStyle/>
          <a:p>
            <a:r>
              <a:rPr lang="en-GB" dirty="0"/>
              <a:t>What to look out for</a:t>
            </a:r>
          </a:p>
        </p:txBody>
      </p:sp>
    </p:spTree>
    <p:extLst>
      <p:ext uri="{BB962C8B-B14F-4D97-AF65-F5344CB8AC3E}">
        <p14:creationId xmlns:p14="http://schemas.microsoft.com/office/powerpoint/2010/main" val="1197725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D66F1-0B9C-53A0-A664-0CFAB72B390E}"/>
              </a:ext>
            </a:extLst>
          </p:cNvPr>
          <p:cNvSpPr>
            <a:spLocks noGrp="1"/>
          </p:cNvSpPr>
          <p:nvPr>
            <p:ph type="body" sz="quarter" idx="14"/>
          </p:nvPr>
        </p:nvSpPr>
        <p:spPr>
          <a:xfrm>
            <a:off x="793750" y="2652714"/>
            <a:ext cx="10604500" cy="1680386"/>
          </a:xfrm>
        </p:spPr>
        <p:txBody>
          <a:bodyPr/>
          <a:lstStyle/>
          <a:p>
            <a:pPr marL="342900" indent="-342900">
              <a:buFont typeface="+mj-lt"/>
              <a:buAutoNum type="arabicPeriod" startAt="4"/>
            </a:pPr>
            <a:r>
              <a:rPr lang="en-US" sz="1800" dirty="0"/>
              <a:t>Can you name some of the indicators that a child is at risk from, or involved with, serious violent crime? </a:t>
            </a:r>
          </a:p>
          <a:p>
            <a:endParaRPr lang="en-US" sz="1800" dirty="0"/>
          </a:p>
          <a:p>
            <a:r>
              <a:rPr lang="en-GB" dirty="0"/>
              <a:t>5. What role do school staff play in identifying pupils with mental health issues? </a:t>
            </a:r>
            <a:endParaRPr lang="en-GB" sz="1800" dirty="0"/>
          </a:p>
          <a:p>
            <a:endParaRPr lang="en-GB" dirty="0"/>
          </a:p>
        </p:txBody>
      </p:sp>
      <p:sp>
        <p:nvSpPr>
          <p:cNvPr id="3" name="Text Placeholder 2">
            <a:extLst>
              <a:ext uri="{FF2B5EF4-FFF2-40B4-BE49-F238E27FC236}">
                <a16:creationId xmlns:a16="http://schemas.microsoft.com/office/drawing/2014/main" id="{708056C6-D577-A975-2FBB-4AAFBB9DEB20}"/>
              </a:ext>
            </a:extLst>
          </p:cNvPr>
          <p:cNvSpPr>
            <a:spLocks noGrp="1"/>
          </p:cNvSpPr>
          <p:nvPr>
            <p:ph type="body" sz="quarter" idx="15"/>
          </p:nvPr>
        </p:nvSpPr>
        <p:spPr/>
        <p:txBody>
          <a:bodyPr/>
          <a:lstStyle/>
          <a:p>
            <a:r>
              <a:rPr lang="en-GB" dirty="0"/>
              <a:t>What to look out for</a:t>
            </a:r>
          </a:p>
        </p:txBody>
      </p:sp>
    </p:spTree>
    <p:extLst>
      <p:ext uri="{BB962C8B-B14F-4D97-AF65-F5344CB8AC3E}">
        <p14:creationId xmlns:p14="http://schemas.microsoft.com/office/powerpoint/2010/main" val="396549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7E1AEA-4083-D4B1-0DFA-A0E9B4BD5B17}"/>
              </a:ext>
            </a:extLst>
          </p:cNvPr>
          <p:cNvSpPr>
            <a:spLocks noGrp="1"/>
          </p:cNvSpPr>
          <p:nvPr>
            <p:ph type="body" sz="quarter" idx="14"/>
          </p:nvPr>
        </p:nvSpPr>
        <p:spPr>
          <a:xfrm>
            <a:off x="726331" y="2113402"/>
            <a:ext cx="10739337" cy="3095399"/>
          </a:xfrm>
        </p:spPr>
        <p:txBody>
          <a:bodyPr>
            <a:normAutofit lnSpcReduction="10000"/>
          </a:bodyPr>
          <a:lstStyle/>
          <a:p>
            <a:pPr marL="342900" indent="-342900">
              <a:buAutoNum type="arabicPeriod"/>
            </a:pPr>
            <a:r>
              <a:rPr lang="en-GB" dirty="0"/>
              <a:t>If you have a concern, you should follow your school’s child protection procedures and speak to the DSL. Following this, what options will be available to the child?</a:t>
            </a:r>
          </a:p>
          <a:p>
            <a:pPr marL="342900" indent="-342900">
              <a:buAutoNum type="arabicPeriod"/>
            </a:pPr>
            <a:endParaRPr lang="en-GB" dirty="0"/>
          </a:p>
          <a:p>
            <a:pPr marL="342900" indent="-342900">
              <a:buAutoNum type="arabicPeriod"/>
            </a:pPr>
            <a:r>
              <a:rPr lang="en-GB" dirty="0"/>
              <a:t>If the DSL and the deputy DSL are unavailable, what should you do with a safeguarding concern?</a:t>
            </a:r>
          </a:p>
          <a:p>
            <a:pPr marL="342900" indent="-342900">
              <a:buFont typeface="+mj-lt"/>
              <a:buAutoNum type="arabicPeriod"/>
            </a:pPr>
            <a:endParaRPr lang="en-GB" dirty="0"/>
          </a:p>
          <a:p>
            <a:pPr marL="342900" indent="-342900">
              <a:spcAft>
                <a:spcPts val="1000"/>
              </a:spcAft>
              <a:buAutoNum type="arabicPeriod"/>
            </a:pPr>
            <a:r>
              <a:rPr lang="en-GB" dirty="0"/>
              <a:t>When should you act on a concern about a child’s welfare?</a:t>
            </a:r>
          </a:p>
          <a:p>
            <a:pPr marL="971550" lvl="1" indent="-285750"/>
            <a:r>
              <a:rPr lang="en-GB" sz="1800" dirty="0">
                <a:solidFill>
                  <a:srgbClr val="000000"/>
                </a:solidFill>
              </a:rPr>
              <a:t>Once you have confirmed the risk</a:t>
            </a:r>
          </a:p>
          <a:p>
            <a:pPr marL="971550" lvl="1" indent="-285750"/>
            <a:r>
              <a:rPr lang="en-GB" sz="1800" dirty="0">
                <a:solidFill>
                  <a:srgbClr val="000000"/>
                </a:solidFill>
              </a:rPr>
              <a:t>Once you have established a pattern</a:t>
            </a:r>
          </a:p>
          <a:p>
            <a:pPr marL="971550" lvl="1" indent="-285750"/>
            <a:r>
              <a:rPr lang="en-GB" sz="1800" dirty="0">
                <a:solidFill>
                  <a:srgbClr val="000000"/>
                </a:solidFill>
              </a:rPr>
              <a:t>Immediately</a:t>
            </a:r>
          </a:p>
          <a:p>
            <a:endParaRPr lang="en-GB" dirty="0"/>
          </a:p>
        </p:txBody>
      </p:sp>
      <p:sp>
        <p:nvSpPr>
          <p:cNvPr id="3" name="Text Placeholder 2">
            <a:extLst>
              <a:ext uri="{FF2B5EF4-FFF2-40B4-BE49-F238E27FC236}">
                <a16:creationId xmlns:a16="http://schemas.microsoft.com/office/drawing/2014/main" id="{B75E5AD9-9904-4653-0514-952640A96F9A}"/>
              </a:ext>
            </a:extLst>
          </p:cNvPr>
          <p:cNvSpPr>
            <a:spLocks noGrp="1"/>
          </p:cNvSpPr>
          <p:nvPr>
            <p:ph type="body" sz="quarter" idx="15"/>
          </p:nvPr>
        </p:nvSpPr>
        <p:spPr/>
        <p:txBody>
          <a:bodyPr/>
          <a:lstStyle/>
          <a:p>
            <a:r>
              <a:rPr lang="en-GB" dirty="0"/>
              <a:t>What to do if you have a concern</a:t>
            </a:r>
          </a:p>
        </p:txBody>
      </p:sp>
    </p:spTree>
    <p:extLst>
      <p:ext uri="{BB962C8B-B14F-4D97-AF65-F5344CB8AC3E}">
        <p14:creationId xmlns:p14="http://schemas.microsoft.com/office/powerpoint/2010/main" val="358514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EDB53-4B55-5C22-A216-1B76A2607A70}"/>
              </a:ext>
            </a:extLst>
          </p:cNvPr>
          <p:cNvSpPr>
            <a:spLocks noGrp="1"/>
          </p:cNvSpPr>
          <p:nvPr>
            <p:ph type="body" sz="quarter" idx="14"/>
          </p:nvPr>
        </p:nvSpPr>
        <p:spPr>
          <a:xfrm>
            <a:off x="793750" y="1901598"/>
            <a:ext cx="10604500" cy="4207372"/>
          </a:xfrm>
        </p:spPr>
        <p:txBody>
          <a:bodyPr/>
          <a:lstStyle/>
          <a:p>
            <a:pPr marL="342900" indent="-342900">
              <a:spcAft>
                <a:spcPts val="1000"/>
              </a:spcAft>
              <a:buFont typeface="+mj-lt"/>
              <a:buAutoNum type="arabicPeriod" startAt="4"/>
            </a:pPr>
            <a:r>
              <a:rPr lang="en-US" dirty="0"/>
              <a:t>What should you do if you have safeguarding information you think should be shared but believe there may be a data protection issue?</a:t>
            </a:r>
          </a:p>
          <a:p>
            <a:pPr marL="1028700" lvl="1" indent="-342900"/>
            <a:r>
              <a:rPr lang="en-US" sz="1800" dirty="0">
                <a:solidFill>
                  <a:srgbClr val="000000"/>
                </a:solidFill>
              </a:rPr>
              <a:t>Not share the information</a:t>
            </a:r>
          </a:p>
          <a:p>
            <a:pPr marL="1028700" lvl="1" indent="-342900"/>
            <a:r>
              <a:rPr lang="en-US" sz="1800" dirty="0">
                <a:solidFill>
                  <a:srgbClr val="000000"/>
                </a:solidFill>
              </a:rPr>
              <a:t>Share the information</a:t>
            </a:r>
          </a:p>
          <a:p>
            <a:pPr marL="1028700" lvl="1" indent="-342900"/>
            <a:r>
              <a:rPr lang="en-US" sz="1800" dirty="0">
                <a:solidFill>
                  <a:srgbClr val="000000"/>
                </a:solidFill>
              </a:rPr>
              <a:t>Speak to the DSL</a:t>
            </a:r>
            <a:endParaRPr lang="en-GB" sz="1800" dirty="0">
              <a:solidFill>
                <a:srgbClr val="000000"/>
              </a:solidFill>
            </a:endParaRPr>
          </a:p>
          <a:p>
            <a:pPr marL="342900" indent="-342900">
              <a:buFont typeface="+mj-lt"/>
              <a:buAutoNum type="arabicPeriod" startAt="4"/>
            </a:pPr>
            <a:endParaRPr lang="en-GB" dirty="0"/>
          </a:p>
          <a:p>
            <a:pPr marL="342900" indent="-342900">
              <a:buFont typeface="+mj-lt"/>
              <a:buAutoNum type="arabicPeriod" startAt="4"/>
            </a:pPr>
            <a:r>
              <a:rPr lang="en-GB" dirty="0"/>
              <a:t>Can you provide a definition of a ‘child in need’?</a:t>
            </a:r>
          </a:p>
          <a:p>
            <a:pPr marL="342900" indent="-342900">
              <a:buFont typeface="+mj-lt"/>
              <a:buAutoNum type="arabicPeriod" startAt="4"/>
            </a:pPr>
            <a:endParaRPr lang="en-GB" dirty="0"/>
          </a:p>
          <a:p>
            <a:pPr marL="342900" indent="-342900">
              <a:buFont typeface="+mj-lt"/>
              <a:buAutoNum type="arabicPeriod" startAt="4"/>
            </a:pPr>
            <a:r>
              <a:rPr lang="en-US" dirty="0"/>
              <a:t>Once a referral has been made, the LA will make a decision regarding the course of action to be taken and will inform the referrer of this within how many days?</a:t>
            </a:r>
          </a:p>
          <a:p>
            <a:pPr marL="342900" indent="-342900">
              <a:buFont typeface="+mj-lt"/>
              <a:buAutoNum type="arabicPeriod" startAt="4"/>
            </a:pPr>
            <a:endParaRPr lang="en-US" dirty="0"/>
          </a:p>
          <a:p>
            <a:pPr marL="342900" indent="-342900">
              <a:buFont typeface="+mj-lt"/>
              <a:buAutoNum type="arabicPeriod" startAt="4"/>
            </a:pPr>
            <a:r>
              <a:rPr lang="en-GB" dirty="0"/>
              <a:t>What should the referrer do if the LA’s response is not forthcoming?</a:t>
            </a:r>
          </a:p>
          <a:p>
            <a:endParaRPr lang="en-GB" dirty="0"/>
          </a:p>
        </p:txBody>
      </p:sp>
      <p:sp>
        <p:nvSpPr>
          <p:cNvPr id="3" name="Text Placeholder 2">
            <a:extLst>
              <a:ext uri="{FF2B5EF4-FFF2-40B4-BE49-F238E27FC236}">
                <a16:creationId xmlns:a16="http://schemas.microsoft.com/office/drawing/2014/main" id="{D2C9EA1E-805B-DDC4-CFD9-45629828493F}"/>
              </a:ext>
            </a:extLst>
          </p:cNvPr>
          <p:cNvSpPr>
            <a:spLocks noGrp="1"/>
          </p:cNvSpPr>
          <p:nvPr>
            <p:ph type="body" sz="quarter" idx="15"/>
          </p:nvPr>
        </p:nvSpPr>
        <p:spPr/>
        <p:txBody>
          <a:bodyPr/>
          <a:lstStyle/>
          <a:p>
            <a:r>
              <a:rPr lang="en-GB" dirty="0"/>
              <a:t>What to do if you have a concern</a:t>
            </a:r>
          </a:p>
        </p:txBody>
      </p:sp>
    </p:spTree>
    <p:extLst>
      <p:ext uri="{BB962C8B-B14F-4D97-AF65-F5344CB8AC3E}">
        <p14:creationId xmlns:p14="http://schemas.microsoft.com/office/powerpoint/2010/main" val="3319364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8F66608A3BB44CA5C2C3B742A286A4" ma:contentTypeVersion="16" ma:contentTypeDescription="Create a new document." ma:contentTypeScope="" ma:versionID="104ae819eca5221282572a3166756521">
  <xsd:schema xmlns:xsd="http://www.w3.org/2001/XMLSchema" xmlns:xs="http://www.w3.org/2001/XMLSchema" xmlns:p="http://schemas.microsoft.com/office/2006/metadata/properties" xmlns:ns2="450b45eb-d710-4584-94af-b0a2ea48dd02" xmlns:ns3="1157ffd3-680d-40c5-a6ac-7e9adaa2c41b" targetNamespace="http://schemas.microsoft.com/office/2006/metadata/properties" ma:root="true" ma:fieldsID="1681adfad18f125a145aba3ada10d9db" ns2:_="" ns3:_="">
    <xsd:import namespace="450b45eb-d710-4584-94af-b0a2ea48dd02"/>
    <xsd:import namespace="1157ffd3-680d-40c5-a6ac-7e9adaa2c41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b45eb-d710-4584-94af-b0a2ea48d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6e2e1d-84a5-4f6b-a8d0-a2e702e315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57ffd3-680d-40c5-a6ac-7e9adaa2c4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8d1799e-61f1-413d-8c3c-74f20ae4cc59}" ma:internalName="TaxCatchAll" ma:showField="CatchAllData" ma:web="1157ffd3-680d-40c5-a6ac-7e9adaa2c4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157ffd3-680d-40c5-a6ac-7e9adaa2c41b"/>
    <lcf76f155ced4ddcb4097134ff3c332f xmlns="450b45eb-d710-4584-94af-b0a2ea48dd0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54E269-77BC-40F2-BFD9-F0B632792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0b45eb-d710-4584-94af-b0a2ea48dd02"/>
    <ds:schemaRef ds:uri="1157ffd3-680d-40c5-a6ac-7e9adaa2c4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B14F4E-5B0E-469C-9FF0-1FC32C186DF2}">
  <ds:schemaRefs>
    <ds:schemaRef ds:uri="http://schemas.microsoft.com/sharepoint/v3/contenttype/forms"/>
  </ds:schemaRefs>
</ds:datastoreItem>
</file>

<file path=customXml/itemProps3.xml><?xml version="1.0" encoding="utf-8"?>
<ds:datastoreItem xmlns:ds="http://schemas.openxmlformats.org/officeDocument/2006/customXml" ds:itemID="{1FEA8F7C-EE13-4EDA-B1FD-E1C82C98D286}">
  <ds:schemaRefs>
    <ds:schemaRef ds:uri="http://purl.org/dc/terms/"/>
    <ds:schemaRef ds:uri="http://schemas.microsoft.com/office/infopath/2007/PartnerControls"/>
    <ds:schemaRef ds:uri="http://schemas.microsoft.com/office/2006/documentManagement/types"/>
    <ds:schemaRef ds:uri="450b45eb-d710-4584-94af-b0a2ea48dd02"/>
    <ds:schemaRef ds:uri="http://purl.org/dc/elements/1.1/"/>
    <ds:schemaRef ds:uri="http://schemas.microsoft.com/office/2006/metadata/properties"/>
    <ds:schemaRef ds:uri="http://schemas.openxmlformats.org/package/2006/metadata/core-properties"/>
    <ds:schemaRef ds:uri="1157ffd3-680d-40c5-a6ac-7e9adaa2c41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TotalTime>
  <Words>5020</Words>
  <Application>Microsoft Office PowerPoint</Application>
  <PresentationFormat>Widescreen</PresentationFormat>
  <Paragraphs>318</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Gill Sans MT</vt:lpstr>
      <vt:lpstr>Symbol</vt:lpstr>
      <vt:lpstr>Office Theme</vt:lpstr>
      <vt:lpstr>KCSIE  Quiz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Emma Anderson</dc:creator>
  <cp:lastModifiedBy>Helen Springett</cp:lastModifiedBy>
  <cp:revision>4</cp:revision>
  <dcterms:created xsi:type="dcterms:W3CDTF">2021-01-28T11:05:03Z</dcterms:created>
  <dcterms:modified xsi:type="dcterms:W3CDTF">2022-08-10T11:17:53Z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0x010100AE8F66608A3BB44CA5C2C3B742A286A4</vt:lpwstr>
  </property>
</Properties>
</file>