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3" r:id="rId7"/>
    <p:sldId id="264" r:id="rId8"/>
    <p:sldId id="265" r:id="rId9"/>
    <p:sldId id="266" r:id="rId10"/>
    <p:sldId id="267" r:id="rId11"/>
    <p:sldId id="268" r:id="rId12"/>
    <p:sldId id="269" r:id="rId13"/>
    <p:sldId id="270" r:id="rId14"/>
    <p:sldId id="271" r:id="rId15"/>
    <p:sldId id="275" r:id="rId16"/>
    <p:sldId id="272"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1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2/22/2024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2/22/2024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drawing, room&#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301561" y="5457190"/>
            <a:ext cx="1183005" cy="1155700"/>
          </a:xfrm>
          <a:prstGeom prst="rect">
            <a:avLst/>
          </a:prstGeom>
          <a:noFill/>
        </p:spPr>
      </p:pic>
      <p:pic>
        <p:nvPicPr>
          <p:cNvPr id="5" name="Picture 4"/>
          <p:cNvPicPr>
            <a:picLocks noChangeAspect="1"/>
          </p:cNvPicPr>
          <p:nvPr/>
        </p:nvPicPr>
        <p:blipFill>
          <a:blip r:embed="rId3"/>
          <a:stretch>
            <a:fillRect/>
          </a:stretch>
        </p:blipFill>
        <p:spPr>
          <a:xfrm>
            <a:off x="1484566" y="6135624"/>
            <a:ext cx="3208591" cy="342250"/>
          </a:xfrm>
          <a:prstGeom prst="rect">
            <a:avLst/>
          </a:prstGeom>
        </p:spPr>
      </p:pic>
      <p:pic>
        <p:nvPicPr>
          <p:cNvPr id="6" name="Picture 5"/>
          <p:cNvPicPr>
            <a:picLocks noChangeAspect="1"/>
          </p:cNvPicPr>
          <p:nvPr/>
        </p:nvPicPr>
        <p:blipFill>
          <a:blip r:embed="rId4">
            <a:clrChange>
              <a:clrFrom>
                <a:srgbClr val="F2F2F2"/>
              </a:clrFrom>
              <a:clrTo>
                <a:srgbClr val="F2F2F2">
                  <a:alpha val="0"/>
                </a:srgbClr>
              </a:clrTo>
            </a:clrChange>
          </a:blip>
          <a:stretch>
            <a:fillRect/>
          </a:stretch>
        </p:blipFill>
        <p:spPr>
          <a:xfrm>
            <a:off x="603885" y="1836230"/>
            <a:ext cx="9865995" cy="2278694"/>
          </a:xfrm>
          <a:prstGeom prst="rect">
            <a:avLst/>
          </a:prstGeom>
        </p:spPr>
      </p:pic>
      <p:sp>
        <p:nvSpPr>
          <p:cNvPr id="7" name="TextBox 6"/>
          <p:cNvSpPr txBox="1"/>
          <p:nvPr/>
        </p:nvSpPr>
        <p:spPr>
          <a:xfrm>
            <a:off x="4242816" y="4114924"/>
            <a:ext cx="4800600" cy="369332"/>
          </a:xfrm>
          <a:prstGeom prst="rect">
            <a:avLst/>
          </a:prstGeom>
          <a:noFill/>
        </p:spPr>
        <p:txBody>
          <a:bodyPr wrap="square" rtlCol="0">
            <a:spAutoFit/>
          </a:bodyPr>
          <a:lstStyle/>
          <a:p>
            <a:r>
              <a:rPr lang="en-GB" dirty="0" smtClean="0"/>
              <a:t>Monday </a:t>
            </a:r>
            <a:r>
              <a:rPr lang="en-GB" dirty="0" smtClean="0"/>
              <a:t>29</a:t>
            </a:r>
            <a:r>
              <a:rPr lang="en-GB" baseline="30000" dirty="0" smtClean="0"/>
              <a:t>th</a:t>
            </a:r>
            <a:r>
              <a:rPr lang="en-GB" dirty="0" smtClean="0"/>
              <a:t> </a:t>
            </a:r>
            <a:r>
              <a:rPr lang="en-GB" dirty="0" smtClean="0"/>
              <a:t>January </a:t>
            </a:r>
            <a:r>
              <a:rPr lang="en-GB" dirty="0" smtClean="0"/>
              <a:t>2024</a:t>
            </a:r>
            <a:endParaRPr lang="en-GB" dirty="0"/>
          </a:p>
        </p:txBody>
      </p:sp>
      <p:sp>
        <p:nvSpPr>
          <p:cNvPr id="8" name="TextBox 7"/>
          <p:cNvSpPr txBox="1"/>
          <p:nvPr/>
        </p:nvSpPr>
        <p:spPr>
          <a:xfrm>
            <a:off x="3191256" y="4863664"/>
            <a:ext cx="5422392" cy="523220"/>
          </a:xfrm>
          <a:prstGeom prst="rect">
            <a:avLst/>
          </a:prstGeom>
          <a:noFill/>
        </p:spPr>
        <p:txBody>
          <a:bodyPr wrap="square" rtlCol="0">
            <a:spAutoFit/>
          </a:bodyPr>
          <a:lstStyle/>
          <a:p>
            <a:r>
              <a:rPr lang="en-GB" sz="2800" dirty="0" smtClean="0"/>
              <a:t>Mrs Begum and </a:t>
            </a:r>
            <a:r>
              <a:rPr lang="en-GB" sz="2800" dirty="0" smtClean="0"/>
              <a:t>Miss Stone</a:t>
            </a:r>
            <a:endParaRPr lang="en-GB" sz="2800" dirty="0"/>
          </a:p>
        </p:txBody>
      </p:sp>
    </p:spTree>
    <p:extLst>
      <p:ext uri="{BB962C8B-B14F-4D97-AF65-F5344CB8AC3E}">
        <p14:creationId xmlns:p14="http://schemas.microsoft.com/office/powerpoint/2010/main" val="409250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drawing, room&#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301561" y="5457190"/>
            <a:ext cx="1183005" cy="1155700"/>
          </a:xfrm>
          <a:prstGeom prst="rect">
            <a:avLst/>
          </a:prstGeom>
          <a:noFill/>
        </p:spPr>
      </p:pic>
      <p:pic>
        <p:nvPicPr>
          <p:cNvPr id="5" name="Picture 4"/>
          <p:cNvPicPr>
            <a:picLocks noChangeAspect="1"/>
          </p:cNvPicPr>
          <p:nvPr/>
        </p:nvPicPr>
        <p:blipFill>
          <a:blip r:embed="rId3"/>
          <a:stretch>
            <a:fillRect/>
          </a:stretch>
        </p:blipFill>
        <p:spPr>
          <a:xfrm>
            <a:off x="1484566" y="6135624"/>
            <a:ext cx="3208591" cy="342250"/>
          </a:xfrm>
          <a:prstGeom prst="rect">
            <a:avLst/>
          </a:prstGeom>
        </p:spPr>
      </p:pic>
      <p:pic>
        <p:nvPicPr>
          <p:cNvPr id="2" name="Picture 1"/>
          <p:cNvPicPr>
            <a:picLocks noChangeAspect="1"/>
          </p:cNvPicPr>
          <p:nvPr/>
        </p:nvPicPr>
        <p:blipFill>
          <a:blip r:embed="rId4"/>
          <a:stretch>
            <a:fillRect/>
          </a:stretch>
        </p:blipFill>
        <p:spPr>
          <a:xfrm>
            <a:off x="1098804" y="88405"/>
            <a:ext cx="7953756" cy="5368785"/>
          </a:xfrm>
          <a:prstGeom prst="rect">
            <a:avLst/>
          </a:prstGeom>
        </p:spPr>
      </p:pic>
    </p:spTree>
    <p:extLst>
      <p:ext uri="{BB962C8B-B14F-4D97-AF65-F5344CB8AC3E}">
        <p14:creationId xmlns:p14="http://schemas.microsoft.com/office/powerpoint/2010/main" val="180319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drawing, room&#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301561" y="5457190"/>
            <a:ext cx="1183005" cy="1155700"/>
          </a:xfrm>
          <a:prstGeom prst="rect">
            <a:avLst/>
          </a:prstGeom>
          <a:noFill/>
        </p:spPr>
      </p:pic>
      <p:pic>
        <p:nvPicPr>
          <p:cNvPr id="5" name="Picture 4"/>
          <p:cNvPicPr>
            <a:picLocks noChangeAspect="1"/>
          </p:cNvPicPr>
          <p:nvPr/>
        </p:nvPicPr>
        <p:blipFill>
          <a:blip r:embed="rId3"/>
          <a:stretch>
            <a:fillRect/>
          </a:stretch>
        </p:blipFill>
        <p:spPr>
          <a:xfrm>
            <a:off x="1484566" y="6135624"/>
            <a:ext cx="3208591" cy="342250"/>
          </a:xfrm>
          <a:prstGeom prst="rect">
            <a:avLst/>
          </a:prstGeom>
        </p:spPr>
      </p:pic>
      <p:pic>
        <p:nvPicPr>
          <p:cNvPr id="3" name="Picture 2"/>
          <p:cNvPicPr>
            <a:picLocks noChangeAspect="1"/>
          </p:cNvPicPr>
          <p:nvPr/>
        </p:nvPicPr>
        <p:blipFill>
          <a:blip r:embed="rId4"/>
          <a:stretch>
            <a:fillRect/>
          </a:stretch>
        </p:blipFill>
        <p:spPr>
          <a:xfrm>
            <a:off x="1051369" y="212710"/>
            <a:ext cx="8056055" cy="5029991"/>
          </a:xfrm>
          <a:prstGeom prst="rect">
            <a:avLst/>
          </a:prstGeom>
        </p:spPr>
      </p:pic>
    </p:spTree>
    <p:extLst>
      <p:ext uri="{BB962C8B-B14F-4D97-AF65-F5344CB8AC3E}">
        <p14:creationId xmlns:p14="http://schemas.microsoft.com/office/powerpoint/2010/main" val="3637614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drawing, room&#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301561" y="5457190"/>
            <a:ext cx="1183005" cy="1155700"/>
          </a:xfrm>
          <a:prstGeom prst="rect">
            <a:avLst/>
          </a:prstGeom>
          <a:noFill/>
        </p:spPr>
      </p:pic>
      <p:pic>
        <p:nvPicPr>
          <p:cNvPr id="5" name="Picture 4"/>
          <p:cNvPicPr>
            <a:picLocks noChangeAspect="1"/>
          </p:cNvPicPr>
          <p:nvPr/>
        </p:nvPicPr>
        <p:blipFill>
          <a:blip r:embed="rId3"/>
          <a:stretch>
            <a:fillRect/>
          </a:stretch>
        </p:blipFill>
        <p:spPr>
          <a:xfrm>
            <a:off x="1484566" y="6135624"/>
            <a:ext cx="3208591" cy="342250"/>
          </a:xfrm>
          <a:prstGeom prst="rect">
            <a:avLst/>
          </a:prstGeom>
        </p:spPr>
      </p:pic>
      <p:pic>
        <p:nvPicPr>
          <p:cNvPr id="2" name="Picture 1"/>
          <p:cNvPicPr>
            <a:picLocks noChangeAspect="1"/>
          </p:cNvPicPr>
          <p:nvPr/>
        </p:nvPicPr>
        <p:blipFill>
          <a:blip r:embed="rId4">
            <a:clrChange>
              <a:clrFrom>
                <a:srgbClr val="F2F2F2"/>
              </a:clrFrom>
              <a:clrTo>
                <a:srgbClr val="F2F2F2">
                  <a:alpha val="0"/>
                </a:srgbClr>
              </a:clrTo>
            </a:clrChange>
          </a:blip>
          <a:stretch>
            <a:fillRect/>
          </a:stretch>
        </p:blipFill>
        <p:spPr>
          <a:xfrm>
            <a:off x="1039177" y="1083945"/>
            <a:ext cx="8735759" cy="4438389"/>
          </a:xfrm>
          <a:prstGeom prst="rect">
            <a:avLst/>
          </a:prstGeom>
        </p:spPr>
      </p:pic>
      <p:sp>
        <p:nvSpPr>
          <p:cNvPr id="6" name="TextBox 5"/>
          <p:cNvSpPr txBox="1"/>
          <p:nvPr/>
        </p:nvSpPr>
        <p:spPr>
          <a:xfrm>
            <a:off x="4109085" y="241043"/>
            <a:ext cx="6397371" cy="707886"/>
          </a:xfrm>
          <a:prstGeom prst="rect">
            <a:avLst/>
          </a:prstGeom>
          <a:noFill/>
        </p:spPr>
        <p:txBody>
          <a:bodyPr wrap="square" rtlCol="0">
            <a:spAutoFit/>
          </a:bodyPr>
          <a:lstStyle/>
          <a:p>
            <a:r>
              <a:rPr lang="en-GB" sz="4000" dirty="0" smtClean="0">
                <a:latin typeface="Tahoma" panose="020B0604030504040204" pitchFamily="34" charset="0"/>
                <a:ea typeface="Tahoma" panose="020B0604030504040204" pitchFamily="34" charset="0"/>
                <a:cs typeface="Tahoma" panose="020B0604030504040204" pitchFamily="34" charset="0"/>
              </a:rPr>
              <a:t>SPaG</a:t>
            </a:r>
            <a:endParaRPr lang="en-GB"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8197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drawing, room&#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301561" y="5457190"/>
            <a:ext cx="1183005" cy="1155700"/>
          </a:xfrm>
          <a:prstGeom prst="rect">
            <a:avLst/>
          </a:prstGeom>
          <a:noFill/>
        </p:spPr>
      </p:pic>
      <p:pic>
        <p:nvPicPr>
          <p:cNvPr id="5" name="Picture 4"/>
          <p:cNvPicPr>
            <a:picLocks noChangeAspect="1"/>
          </p:cNvPicPr>
          <p:nvPr/>
        </p:nvPicPr>
        <p:blipFill>
          <a:blip r:embed="rId3"/>
          <a:stretch>
            <a:fillRect/>
          </a:stretch>
        </p:blipFill>
        <p:spPr>
          <a:xfrm>
            <a:off x="1484566" y="6135624"/>
            <a:ext cx="3208591" cy="342250"/>
          </a:xfrm>
          <a:prstGeom prst="rect">
            <a:avLst/>
          </a:prstGeom>
        </p:spPr>
      </p:pic>
      <p:pic>
        <p:nvPicPr>
          <p:cNvPr id="3" name="Picture 2"/>
          <p:cNvPicPr>
            <a:picLocks noChangeAspect="1"/>
          </p:cNvPicPr>
          <p:nvPr/>
        </p:nvPicPr>
        <p:blipFill>
          <a:blip r:embed="rId4"/>
          <a:stretch>
            <a:fillRect/>
          </a:stretch>
        </p:blipFill>
        <p:spPr>
          <a:xfrm>
            <a:off x="893063" y="77799"/>
            <a:ext cx="8350567" cy="5379391"/>
          </a:xfrm>
          <a:prstGeom prst="rect">
            <a:avLst/>
          </a:prstGeom>
        </p:spPr>
      </p:pic>
    </p:spTree>
    <p:extLst>
      <p:ext uri="{BB962C8B-B14F-4D97-AF65-F5344CB8AC3E}">
        <p14:creationId xmlns:p14="http://schemas.microsoft.com/office/powerpoint/2010/main" val="3788420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drawing, room&#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301561" y="5457190"/>
            <a:ext cx="1183005" cy="1155700"/>
          </a:xfrm>
          <a:prstGeom prst="rect">
            <a:avLst/>
          </a:prstGeom>
          <a:noFill/>
        </p:spPr>
      </p:pic>
      <p:pic>
        <p:nvPicPr>
          <p:cNvPr id="5" name="Picture 4"/>
          <p:cNvPicPr>
            <a:picLocks noChangeAspect="1"/>
          </p:cNvPicPr>
          <p:nvPr/>
        </p:nvPicPr>
        <p:blipFill>
          <a:blip r:embed="rId3"/>
          <a:stretch>
            <a:fillRect/>
          </a:stretch>
        </p:blipFill>
        <p:spPr>
          <a:xfrm>
            <a:off x="1484566" y="6135624"/>
            <a:ext cx="3208591" cy="342250"/>
          </a:xfrm>
          <a:prstGeom prst="rect">
            <a:avLst/>
          </a:prstGeom>
        </p:spPr>
      </p:pic>
      <p:pic>
        <p:nvPicPr>
          <p:cNvPr id="2" name="Picture 1"/>
          <p:cNvPicPr>
            <a:picLocks noChangeAspect="1"/>
          </p:cNvPicPr>
          <p:nvPr/>
        </p:nvPicPr>
        <p:blipFill>
          <a:blip r:embed="rId4"/>
          <a:stretch>
            <a:fillRect/>
          </a:stretch>
        </p:blipFill>
        <p:spPr>
          <a:xfrm>
            <a:off x="833438" y="195263"/>
            <a:ext cx="8563224" cy="5261927"/>
          </a:xfrm>
          <a:prstGeom prst="rect">
            <a:avLst/>
          </a:prstGeom>
        </p:spPr>
      </p:pic>
    </p:spTree>
    <p:extLst>
      <p:ext uri="{BB962C8B-B14F-4D97-AF65-F5344CB8AC3E}">
        <p14:creationId xmlns:p14="http://schemas.microsoft.com/office/powerpoint/2010/main" val="1880865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drawing, room&#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301561" y="5457190"/>
            <a:ext cx="1183005" cy="1155700"/>
          </a:xfrm>
          <a:prstGeom prst="rect">
            <a:avLst/>
          </a:prstGeom>
          <a:noFill/>
        </p:spPr>
      </p:pic>
      <p:pic>
        <p:nvPicPr>
          <p:cNvPr id="5" name="Picture 4"/>
          <p:cNvPicPr>
            <a:picLocks noChangeAspect="1"/>
          </p:cNvPicPr>
          <p:nvPr/>
        </p:nvPicPr>
        <p:blipFill>
          <a:blip r:embed="rId3"/>
          <a:stretch>
            <a:fillRect/>
          </a:stretch>
        </p:blipFill>
        <p:spPr>
          <a:xfrm>
            <a:off x="1484566" y="6135624"/>
            <a:ext cx="3208591" cy="342250"/>
          </a:xfrm>
          <a:prstGeom prst="rect">
            <a:avLst/>
          </a:prstGeom>
        </p:spPr>
      </p:pic>
      <p:sp>
        <p:nvSpPr>
          <p:cNvPr id="7" name="Rectangle 6"/>
          <p:cNvSpPr/>
          <p:nvPr/>
        </p:nvSpPr>
        <p:spPr>
          <a:xfrm>
            <a:off x="1773936" y="438912"/>
            <a:ext cx="5157216" cy="896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484566" y="241491"/>
            <a:ext cx="6534531" cy="707886"/>
          </a:xfrm>
          <a:prstGeom prst="rect">
            <a:avLst/>
          </a:prstGeom>
          <a:noFill/>
        </p:spPr>
        <p:txBody>
          <a:bodyPr wrap="square" rtlCol="0">
            <a:spAutoFit/>
          </a:bodyPr>
          <a:lstStyle/>
          <a:p>
            <a:pPr algn="ctr"/>
            <a:r>
              <a:rPr lang="en-GB" sz="4000" dirty="0" smtClean="0">
                <a:latin typeface="Tahoma" panose="020B0604030504040204" pitchFamily="34" charset="0"/>
                <a:ea typeface="Tahoma" panose="020B0604030504040204" pitchFamily="34" charset="0"/>
                <a:cs typeface="Tahoma" panose="020B0604030504040204" pitchFamily="34" charset="0"/>
              </a:rPr>
              <a:t>Writing</a:t>
            </a:r>
            <a:endParaRPr lang="en-GB" sz="40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977835" y="1133856"/>
            <a:ext cx="8257605" cy="4708981"/>
          </a:xfrm>
          <a:prstGeom prst="rect">
            <a:avLst/>
          </a:prstGeom>
          <a:noFill/>
        </p:spPr>
        <p:txBody>
          <a:bodyPr wrap="square" rtlCol="0">
            <a:spAutoFit/>
          </a:bodyPr>
          <a:lstStyle/>
          <a:p>
            <a:pPr algn="ctr"/>
            <a:r>
              <a:rPr lang="en-GB" sz="2500" dirty="0" smtClean="0">
                <a:latin typeface="Tahoma" panose="020B0604030504040204" pitchFamily="34" charset="0"/>
                <a:ea typeface="Tahoma" panose="020B0604030504040204" pitchFamily="34" charset="0"/>
                <a:cs typeface="Tahoma" panose="020B0604030504040204" pitchFamily="34" charset="0"/>
              </a:rPr>
              <a:t>The children will also be teacher judged for their writing skills – emerging, expected, greater depth.</a:t>
            </a:r>
          </a:p>
          <a:p>
            <a:pPr algn="ctr"/>
            <a:endParaRPr lang="en-GB" sz="2500" dirty="0">
              <a:latin typeface="Tahoma" panose="020B0604030504040204" pitchFamily="34" charset="0"/>
              <a:ea typeface="Tahoma" panose="020B0604030504040204" pitchFamily="34" charset="0"/>
              <a:cs typeface="Tahoma" panose="020B0604030504040204" pitchFamily="34" charset="0"/>
            </a:endParaRPr>
          </a:p>
          <a:p>
            <a:pPr algn="ctr"/>
            <a:r>
              <a:rPr lang="en-GB" sz="2500" dirty="0" smtClean="0">
                <a:latin typeface="Tahoma" panose="020B0604030504040204" pitchFamily="34" charset="0"/>
                <a:ea typeface="Tahoma" panose="020B0604030504040204" pitchFamily="34" charset="0"/>
                <a:cs typeface="Tahoma" panose="020B0604030504040204" pitchFamily="34" charset="0"/>
              </a:rPr>
              <a:t>To help us make our judgement, in May the children will do a number of unaided pieces of writing to help their teacher make a judgement on their level.</a:t>
            </a:r>
          </a:p>
          <a:p>
            <a:pPr algn="ctr"/>
            <a:endParaRPr lang="en-GB" sz="2500" dirty="0">
              <a:latin typeface="Tahoma" panose="020B0604030504040204" pitchFamily="34" charset="0"/>
              <a:ea typeface="Tahoma" panose="020B0604030504040204" pitchFamily="34" charset="0"/>
              <a:cs typeface="Tahoma" panose="020B0604030504040204" pitchFamily="34" charset="0"/>
            </a:endParaRPr>
          </a:p>
          <a:p>
            <a:pPr algn="ctr"/>
            <a:r>
              <a:rPr lang="en-GB" sz="2500" dirty="0" smtClean="0">
                <a:latin typeface="Tahoma" panose="020B0604030504040204" pitchFamily="34" charset="0"/>
                <a:ea typeface="Tahoma" panose="020B0604030504040204" pitchFamily="34" charset="0"/>
                <a:cs typeface="Tahoma" panose="020B0604030504040204" pitchFamily="34" charset="0"/>
              </a:rPr>
              <a:t>These will be in genres they have written before e.g. instructions, reports and stories that they know really well. The writing will be well planned and taught before-hand so the children are confident with writing independently.</a:t>
            </a:r>
            <a:endParaRPr lang="en-GB" sz="2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8989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drawing, room&#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301561" y="5457190"/>
            <a:ext cx="1183005" cy="1155700"/>
          </a:xfrm>
          <a:prstGeom prst="rect">
            <a:avLst/>
          </a:prstGeom>
          <a:noFill/>
        </p:spPr>
      </p:pic>
      <p:pic>
        <p:nvPicPr>
          <p:cNvPr id="5" name="Picture 4"/>
          <p:cNvPicPr>
            <a:picLocks noChangeAspect="1"/>
          </p:cNvPicPr>
          <p:nvPr/>
        </p:nvPicPr>
        <p:blipFill>
          <a:blip r:embed="rId3"/>
          <a:stretch>
            <a:fillRect/>
          </a:stretch>
        </p:blipFill>
        <p:spPr>
          <a:xfrm>
            <a:off x="1484566" y="6135624"/>
            <a:ext cx="3208591" cy="342250"/>
          </a:xfrm>
          <a:prstGeom prst="rect">
            <a:avLst/>
          </a:prstGeom>
        </p:spPr>
      </p:pic>
      <p:sp>
        <p:nvSpPr>
          <p:cNvPr id="6" name="TextBox 5"/>
          <p:cNvSpPr txBox="1"/>
          <p:nvPr/>
        </p:nvSpPr>
        <p:spPr>
          <a:xfrm>
            <a:off x="893063" y="971408"/>
            <a:ext cx="4547617" cy="4555093"/>
          </a:xfrm>
          <a:prstGeom prst="rect">
            <a:avLst/>
          </a:prstGeom>
          <a:noFill/>
        </p:spPr>
        <p:txBody>
          <a:bodyPr wrap="square" rtlCol="0">
            <a:spAutoFit/>
          </a:bodyPr>
          <a:lstStyle/>
          <a:p>
            <a:pPr>
              <a:spcAft>
                <a:spcPts val="1200"/>
              </a:spcAft>
            </a:pPr>
            <a:r>
              <a:rPr lang="en-GB" sz="2000" u="sng" dirty="0" smtClean="0">
                <a:latin typeface="Comic Sans MS" panose="030F0702030302020204" pitchFamily="66" charset="0"/>
              </a:rPr>
              <a:t>Apps/Websites</a:t>
            </a:r>
          </a:p>
          <a:p>
            <a:pPr marL="342900" indent="-342900">
              <a:spcAft>
                <a:spcPts val="1200"/>
              </a:spcAft>
              <a:buFont typeface="Arial" panose="020B0604020202020204" pitchFamily="34" charset="0"/>
              <a:buChar char="•"/>
            </a:pPr>
            <a:r>
              <a:rPr lang="en-GB" sz="2000" dirty="0" err="1" smtClean="0">
                <a:latin typeface="Comic Sans MS" panose="030F0702030302020204" pitchFamily="66" charset="0"/>
              </a:rPr>
              <a:t>TopMarks</a:t>
            </a:r>
            <a:endParaRPr lang="en-GB" sz="2000" dirty="0" smtClean="0">
              <a:latin typeface="Comic Sans MS" panose="030F0702030302020204" pitchFamily="66" charset="0"/>
            </a:endParaRPr>
          </a:p>
          <a:p>
            <a:pPr marL="342900" indent="-342900">
              <a:spcAft>
                <a:spcPts val="1200"/>
              </a:spcAft>
              <a:buFont typeface="Arial" panose="020B0604020202020204" pitchFamily="34" charset="0"/>
              <a:buChar char="•"/>
            </a:pPr>
            <a:r>
              <a:rPr lang="en-GB" sz="2000" dirty="0" smtClean="0">
                <a:latin typeface="Comic Sans MS" panose="030F0702030302020204" pitchFamily="66" charset="0"/>
              </a:rPr>
              <a:t>Hit the Button</a:t>
            </a:r>
          </a:p>
          <a:p>
            <a:pPr marL="342900" indent="-342900">
              <a:spcAft>
                <a:spcPts val="1200"/>
              </a:spcAft>
              <a:buFont typeface="Arial" panose="020B0604020202020204" pitchFamily="34" charset="0"/>
              <a:buChar char="•"/>
            </a:pPr>
            <a:r>
              <a:rPr lang="en-GB" sz="2000" dirty="0" smtClean="0">
                <a:latin typeface="Comic Sans MS" panose="030F0702030302020204" pitchFamily="66" charset="0"/>
              </a:rPr>
              <a:t>BBC </a:t>
            </a:r>
            <a:r>
              <a:rPr lang="en-GB" sz="2000" dirty="0" err="1" smtClean="0">
                <a:latin typeface="Comic Sans MS" panose="030F0702030302020204" pitchFamily="66" charset="0"/>
              </a:rPr>
              <a:t>Bitesize</a:t>
            </a:r>
            <a:endParaRPr lang="en-GB" sz="2000" dirty="0">
              <a:latin typeface="Comic Sans MS" panose="030F0702030302020204" pitchFamily="66" charset="0"/>
            </a:endParaRPr>
          </a:p>
          <a:p>
            <a:pPr marL="342900" indent="-342900">
              <a:spcAft>
                <a:spcPts val="1200"/>
              </a:spcAft>
              <a:buFont typeface="Arial" panose="020B0604020202020204" pitchFamily="34" charset="0"/>
              <a:buChar char="•"/>
            </a:pPr>
            <a:r>
              <a:rPr lang="en-GB" sz="2000" dirty="0" smtClean="0">
                <a:latin typeface="Comic Sans MS" panose="030F0702030302020204" pitchFamily="66" charset="0"/>
              </a:rPr>
              <a:t>White Rose 1 minute Maths</a:t>
            </a:r>
          </a:p>
          <a:p>
            <a:pPr marL="342900" indent="-342900">
              <a:spcAft>
                <a:spcPts val="1200"/>
              </a:spcAft>
              <a:buFont typeface="Arial" panose="020B0604020202020204" pitchFamily="34" charset="0"/>
              <a:buChar char="•"/>
            </a:pPr>
            <a:endParaRPr lang="en-GB" sz="2000" u="sng" dirty="0">
              <a:latin typeface="Comic Sans MS" panose="030F0702030302020204" pitchFamily="66" charset="0"/>
            </a:endParaRPr>
          </a:p>
          <a:p>
            <a:pPr>
              <a:spcAft>
                <a:spcPts val="1200"/>
              </a:spcAft>
            </a:pPr>
            <a:r>
              <a:rPr lang="en-GB" sz="2000" u="sng" dirty="0" smtClean="0">
                <a:latin typeface="Comic Sans MS" panose="030F0702030302020204" pitchFamily="66" charset="0"/>
              </a:rPr>
              <a:t>In the Car</a:t>
            </a:r>
          </a:p>
          <a:p>
            <a:pPr marL="342900" indent="-342900">
              <a:spcAft>
                <a:spcPts val="1200"/>
              </a:spcAft>
              <a:buFont typeface="Arial" panose="020B0604020202020204" pitchFamily="34" charset="0"/>
              <a:buChar char="•"/>
            </a:pPr>
            <a:r>
              <a:rPr lang="en-GB" sz="2000" dirty="0" smtClean="0">
                <a:latin typeface="Comic Sans MS" panose="030F0702030302020204" pitchFamily="66" charset="0"/>
              </a:rPr>
              <a:t>Count in 2s, 5s, 10s and 3s.</a:t>
            </a:r>
          </a:p>
          <a:p>
            <a:pPr marL="342900" indent="-342900">
              <a:spcAft>
                <a:spcPts val="1200"/>
              </a:spcAft>
              <a:buFont typeface="Arial" panose="020B0604020202020204" pitchFamily="34" charset="0"/>
              <a:buChar char="•"/>
            </a:pPr>
            <a:r>
              <a:rPr lang="en-GB" sz="2000" dirty="0" smtClean="0">
                <a:latin typeface="Comic Sans MS" panose="030F0702030302020204" pitchFamily="66" charset="0"/>
              </a:rPr>
              <a:t>Find 10 more / 10 less within 100.</a:t>
            </a:r>
          </a:p>
          <a:p>
            <a:pPr>
              <a:spcAft>
                <a:spcPts val="1200"/>
              </a:spcAft>
            </a:pPr>
            <a:endParaRPr lang="en-GB" sz="2000" u="sng" dirty="0">
              <a:latin typeface="Comic Sans MS" panose="030F0702030302020204" pitchFamily="66" charset="0"/>
            </a:endParaRPr>
          </a:p>
        </p:txBody>
      </p:sp>
      <p:sp>
        <p:nvSpPr>
          <p:cNvPr id="7" name="TextBox 6"/>
          <p:cNvSpPr txBox="1"/>
          <p:nvPr/>
        </p:nvSpPr>
        <p:spPr>
          <a:xfrm>
            <a:off x="1484566" y="263522"/>
            <a:ext cx="8153211" cy="707886"/>
          </a:xfrm>
          <a:prstGeom prst="rect">
            <a:avLst/>
          </a:prstGeom>
          <a:noFill/>
        </p:spPr>
        <p:txBody>
          <a:bodyPr wrap="square" rtlCol="0">
            <a:spAutoFit/>
          </a:bodyPr>
          <a:lstStyle/>
          <a:p>
            <a:r>
              <a:rPr lang="en-GB" sz="4000" dirty="0" smtClean="0">
                <a:latin typeface="Tahoma" panose="020B0604030504040204" pitchFamily="34" charset="0"/>
                <a:ea typeface="Tahoma" panose="020B0604030504040204" pitchFamily="34" charset="0"/>
                <a:cs typeface="Tahoma" panose="020B0604030504040204" pitchFamily="34" charset="0"/>
              </a:rPr>
              <a:t>How can you help at home </a:t>
            </a:r>
            <a:r>
              <a:rPr lang="en-GB" sz="4000" u="sng" dirty="0" smtClean="0">
                <a:latin typeface="Tahoma" panose="020B0604030504040204" pitchFamily="34" charset="0"/>
                <a:ea typeface="Tahoma" panose="020B0604030504040204" pitchFamily="34" charset="0"/>
                <a:cs typeface="Tahoma" panose="020B0604030504040204" pitchFamily="34" charset="0"/>
              </a:rPr>
              <a:t>now</a:t>
            </a:r>
            <a:r>
              <a:rPr lang="en-GB" sz="4000" dirty="0" smtClean="0">
                <a:latin typeface="Tahoma" panose="020B0604030504040204" pitchFamily="34" charset="0"/>
                <a:ea typeface="Tahoma" panose="020B0604030504040204" pitchFamily="34" charset="0"/>
                <a:cs typeface="Tahoma" panose="020B0604030504040204" pitchFamily="34" charset="0"/>
              </a:rPr>
              <a:t>?</a:t>
            </a:r>
            <a:endParaRPr lang="en-GB" sz="40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6032182" y="1118866"/>
            <a:ext cx="4090225" cy="4401205"/>
          </a:xfrm>
          <a:prstGeom prst="rect">
            <a:avLst/>
          </a:prstGeom>
          <a:noFill/>
        </p:spPr>
        <p:txBody>
          <a:bodyPr wrap="square" rtlCol="0">
            <a:spAutoFit/>
          </a:bodyPr>
          <a:lstStyle/>
          <a:p>
            <a:pPr>
              <a:spcAft>
                <a:spcPts val="1200"/>
              </a:spcAft>
            </a:pPr>
            <a:r>
              <a:rPr lang="en-GB" sz="2000" u="sng" dirty="0" smtClean="0">
                <a:latin typeface="Comic Sans MS" panose="030F0702030302020204" pitchFamily="66" charset="0"/>
              </a:rPr>
              <a:t>At home</a:t>
            </a:r>
          </a:p>
          <a:p>
            <a:pPr marL="342900" indent="-342900">
              <a:spcAft>
                <a:spcPts val="1200"/>
              </a:spcAft>
              <a:buFont typeface="Arial" panose="020B0604020202020204" pitchFamily="34" charset="0"/>
              <a:buChar char="•"/>
            </a:pPr>
            <a:r>
              <a:rPr lang="en-GB" sz="2000" dirty="0" smtClean="0">
                <a:latin typeface="Comic Sans MS" panose="030F0702030302020204" pitchFamily="66" charset="0"/>
              </a:rPr>
              <a:t>READING – Every night. This will help in </a:t>
            </a:r>
            <a:r>
              <a:rPr lang="en-GB" sz="2000" u="sng" dirty="0" smtClean="0">
                <a:latin typeface="Comic Sans MS" panose="030F0702030302020204" pitchFamily="66" charset="0"/>
              </a:rPr>
              <a:t>every subject</a:t>
            </a:r>
            <a:r>
              <a:rPr lang="en-GB" sz="2000" dirty="0" smtClean="0">
                <a:latin typeface="Comic Sans MS" panose="030F0702030302020204" pitchFamily="66" charset="0"/>
              </a:rPr>
              <a:t>.</a:t>
            </a:r>
          </a:p>
          <a:p>
            <a:pPr marL="342900" indent="-342900">
              <a:spcAft>
                <a:spcPts val="1200"/>
              </a:spcAft>
              <a:buFont typeface="Arial" panose="020B0604020202020204" pitchFamily="34" charset="0"/>
              <a:buChar char="•"/>
            </a:pPr>
            <a:r>
              <a:rPr lang="en-GB" sz="2000" dirty="0" smtClean="0">
                <a:latin typeface="Comic Sans MS" panose="030F0702030302020204" pitchFamily="66" charset="0"/>
              </a:rPr>
              <a:t>Homework – always based on what we have previously learnt.</a:t>
            </a:r>
          </a:p>
          <a:p>
            <a:pPr marL="342900" indent="-342900">
              <a:spcAft>
                <a:spcPts val="1200"/>
              </a:spcAft>
              <a:buFont typeface="Arial" panose="020B0604020202020204" pitchFamily="34" charset="0"/>
              <a:buChar char="•"/>
            </a:pPr>
            <a:r>
              <a:rPr lang="en-GB" sz="2000" dirty="0" smtClean="0">
                <a:latin typeface="Comic Sans MS" panose="030F0702030302020204" pitchFamily="66" charset="0"/>
              </a:rPr>
              <a:t>Spellings – based on the Year 2 Common Exception Words.</a:t>
            </a:r>
          </a:p>
          <a:p>
            <a:pPr marL="342900" indent="-342900">
              <a:spcAft>
                <a:spcPts val="1200"/>
              </a:spcAft>
              <a:buFont typeface="Arial" panose="020B0604020202020204" pitchFamily="34" charset="0"/>
              <a:buChar char="•"/>
            </a:pPr>
            <a:r>
              <a:rPr lang="en-GB" sz="2000" dirty="0" smtClean="0">
                <a:latin typeface="Comic Sans MS" panose="030F0702030302020204" pitchFamily="66" charset="0"/>
              </a:rPr>
              <a:t>Charades or hangman.</a:t>
            </a:r>
          </a:p>
          <a:p>
            <a:pPr marL="342900" indent="-342900">
              <a:spcAft>
                <a:spcPts val="1200"/>
              </a:spcAft>
              <a:buFont typeface="Arial" panose="020B0604020202020204" pitchFamily="34" charset="0"/>
              <a:buChar char="•"/>
            </a:pPr>
            <a:r>
              <a:rPr lang="en-GB" sz="2000" dirty="0" smtClean="0">
                <a:latin typeface="Comic Sans MS" panose="030F0702030302020204" pitchFamily="66" charset="0"/>
              </a:rPr>
              <a:t>… more reading!!</a:t>
            </a:r>
          </a:p>
          <a:p>
            <a:pPr>
              <a:spcAft>
                <a:spcPts val="1200"/>
              </a:spcAft>
            </a:pPr>
            <a:endParaRPr lang="en-GB" sz="2000" u="sng" dirty="0">
              <a:latin typeface="Comic Sans MS" panose="030F0702030302020204" pitchFamily="66" charset="0"/>
            </a:endParaRPr>
          </a:p>
        </p:txBody>
      </p:sp>
    </p:spTree>
    <p:extLst>
      <p:ext uri="{BB962C8B-B14F-4D97-AF65-F5344CB8AC3E}">
        <p14:creationId xmlns:p14="http://schemas.microsoft.com/office/powerpoint/2010/main" val="17125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drawing, room&#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301561" y="5457190"/>
            <a:ext cx="1183005" cy="1155700"/>
          </a:xfrm>
          <a:prstGeom prst="rect">
            <a:avLst/>
          </a:prstGeom>
          <a:noFill/>
        </p:spPr>
      </p:pic>
      <p:pic>
        <p:nvPicPr>
          <p:cNvPr id="5" name="Picture 4"/>
          <p:cNvPicPr>
            <a:picLocks noChangeAspect="1"/>
          </p:cNvPicPr>
          <p:nvPr/>
        </p:nvPicPr>
        <p:blipFill>
          <a:blip r:embed="rId3"/>
          <a:stretch>
            <a:fillRect/>
          </a:stretch>
        </p:blipFill>
        <p:spPr>
          <a:xfrm>
            <a:off x="1484566" y="6135624"/>
            <a:ext cx="3208591" cy="342250"/>
          </a:xfrm>
          <a:prstGeom prst="rect">
            <a:avLst/>
          </a:prstGeom>
        </p:spPr>
      </p:pic>
      <p:sp>
        <p:nvSpPr>
          <p:cNvPr id="6" name="TextBox 5"/>
          <p:cNvSpPr txBox="1"/>
          <p:nvPr/>
        </p:nvSpPr>
        <p:spPr>
          <a:xfrm>
            <a:off x="3496246" y="2522090"/>
            <a:ext cx="8153211" cy="707886"/>
          </a:xfrm>
          <a:prstGeom prst="rect">
            <a:avLst/>
          </a:prstGeom>
          <a:noFill/>
        </p:spPr>
        <p:txBody>
          <a:bodyPr wrap="square" rtlCol="0">
            <a:spAutoFit/>
          </a:bodyPr>
          <a:lstStyle/>
          <a:p>
            <a:r>
              <a:rPr lang="en-GB" sz="4000" dirty="0" smtClean="0">
                <a:latin typeface="Tahoma" panose="020B0604030504040204" pitchFamily="34" charset="0"/>
                <a:ea typeface="Tahoma" panose="020B0604030504040204" pitchFamily="34" charset="0"/>
                <a:cs typeface="Tahoma" panose="020B0604030504040204" pitchFamily="34" charset="0"/>
              </a:rPr>
              <a:t>Any questions?</a:t>
            </a:r>
            <a:endParaRPr lang="en-GB"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6471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drawing, room&#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301561" y="5457190"/>
            <a:ext cx="1183005" cy="1155700"/>
          </a:xfrm>
          <a:prstGeom prst="rect">
            <a:avLst/>
          </a:prstGeom>
          <a:noFill/>
        </p:spPr>
      </p:pic>
      <p:pic>
        <p:nvPicPr>
          <p:cNvPr id="5" name="Picture 4"/>
          <p:cNvPicPr>
            <a:picLocks noChangeAspect="1"/>
          </p:cNvPicPr>
          <p:nvPr/>
        </p:nvPicPr>
        <p:blipFill>
          <a:blip r:embed="rId3"/>
          <a:stretch>
            <a:fillRect/>
          </a:stretch>
        </p:blipFill>
        <p:spPr>
          <a:xfrm>
            <a:off x="1484566" y="6135624"/>
            <a:ext cx="3208591" cy="342250"/>
          </a:xfrm>
          <a:prstGeom prst="rect">
            <a:avLst/>
          </a:prstGeom>
        </p:spPr>
      </p:pic>
      <p:sp>
        <p:nvSpPr>
          <p:cNvPr id="3" name="TextBox 2"/>
          <p:cNvSpPr txBox="1"/>
          <p:nvPr/>
        </p:nvSpPr>
        <p:spPr>
          <a:xfrm>
            <a:off x="448407" y="995093"/>
            <a:ext cx="9566031" cy="4801314"/>
          </a:xfrm>
          <a:prstGeom prst="rect">
            <a:avLst/>
          </a:prstGeom>
          <a:noFill/>
        </p:spPr>
        <p:txBody>
          <a:bodyPr wrap="square" rtlCol="0">
            <a:spAutoFit/>
          </a:bodyPr>
          <a:lstStyle/>
          <a:p>
            <a:pPr algn="ctr"/>
            <a:r>
              <a:rPr lang="en-US" sz="2400" dirty="0">
                <a:latin typeface="Comic Sans MS" panose="030F0702030302020204" pitchFamily="66" charset="0"/>
              </a:rPr>
              <a:t>In May this year, Year 2 children will be completing the End of Key Stage 1 Standard Assessment Tests (SATs). </a:t>
            </a:r>
            <a:endParaRPr lang="en-US" sz="2400" dirty="0" smtClean="0">
              <a:latin typeface="Comic Sans MS" panose="030F0702030302020204" pitchFamily="66" charset="0"/>
            </a:endParaRPr>
          </a:p>
          <a:p>
            <a:pPr algn="ctr"/>
            <a:r>
              <a:rPr lang="en-US" sz="2400" dirty="0" smtClean="0">
                <a:latin typeface="Comic Sans MS" panose="030F0702030302020204" pitchFamily="66" charset="0"/>
              </a:rPr>
              <a:t>From </a:t>
            </a:r>
            <a:r>
              <a:rPr lang="en-US" sz="2400" dirty="0">
                <a:latin typeface="Comic Sans MS" panose="030F0702030302020204" pitchFamily="66" charset="0"/>
              </a:rPr>
              <a:t>this academic year onwards, these assessments are no longer a statutory requirement, however schools can opt to still undertake these assessments and at we have opted to do so. </a:t>
            </a:r>
            <a:endParaRPr lang="en-US" sz="2400" dirty="0" smtClean="0">
              <a:latin typeface="Comic Sans MS" panose="030F0702030302020204" pitchFamily="66" charset="0"/>
            </a:endParaRPr>
          </a:p>
          <a:p>
            <a:pPr algn="ctr"/>
            <a:r>
              <a:rPr lang="en-US" sz="2400" dirty="0" smtClean="0">
                <a:latin typeface="Comic Sans MS" panose="030F0702030302020204" pitchFamily="66" charset="0"/>
              </a:rPr>
              <a:t>The </a:t>
            </a:r>
            <a:r>
              <a:rPr lang="en-US" sz="2400" dirty="0">
                <a:latin typeface="Comic Sans MS" panose="030F0702030302020204" pitchFamily="66" charset="0"/>
              </a:rPr>
              <a:t>aim of undertaking these optional assessments is to support with the measurement of pupil achievement and to help identify where our pupils need additional support as they transition into key stage 2 (KS2). </a:t>
            </a:r>
            <a:endParaRPr lang="en-US" sz="2400" dirty="0" smtClean="0">
              <a:latin typeface="Comic Sans MS" panose="030F0702030302020204" pitchFamily="66" charset="0"/>
            </a:endParaRPr>
          </a:p>
          <a:p>
            <a:pPr algn="ctr"/>
            <a:r>
              <a:rPr lang="en-US" sz="2400" dirty="0" smtClean="0">
                <a:latin typeface="Comic Sans MS" panose="030F0702030302020204" pitchFamily="66" charset="0"/>
              </a:rPr>
              <a:t>The </a:t>
            </a:r>
            <a:r>
              <a:rPr lang="en-US" sz="2400" dirty="0">
                <a:latin typeface="Comic Sans MS" panose="030F0702030302020204" pitchFamily="66" charset="0"/>
              </a:rPr>
              <a:t>assessments will also be used to support our teacher assessment judgements for English and </a:t>
            </a:r>
            <a:r>
              <a:rPr lang="en-US" sz="2400" dirty="0" err="1">
                <a:latin typeface="Comic Sans MS" panose="030F0702030302020204" pitchFamily="66" charset="0"/>
              </a:rPr>
              <a:t>Maths</a:t>
            </a:r>
            <a:r>
              <a:rPr lang="en-US" sz="2400" dirty="0">
                <a:latin typeface="Comic Sans MS" panose="030F0702030302020204" pitchFamily="66" charset="0"/>
              </a:rPr>
              <a:t> at the end of the academic year.</a:t>
            </a:r>
            <a:endParaRPr lang="en-GB" sz="24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72471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drawing, room&#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301561" y="5457190"/>
            <a:ext cx="1183005" cy="1155700"/>
          </a:xfrm>
          <a:prstGeom prst="rect">
            <a:avLst/>
          </a:prstGeom>
          <a:noFill/>
        </p:spPr>
      </p:pic>
      <p:pic>
        <p:nvPicPr>
          <p:cNvPr id="5" name="Picture 4"/>
          <p:cNvPicPr>
            <a:picLocks noChangeAspect="1"/>
          </p:cNvPicPr>
          <p:nvPr/>
        </p:nvPicPr>
        <p:blipFill>
          <a:blip r:embed="rId3"/>
          <a:stretch>
            <a:fillRect/>
          </a:stretch>
        </p:blipFill>
        <p:spPr>
          <a:xfrm>
            <a:off x="1484566" y="6135624"/>
            <a:ext cx="3208591" cy="342250"/>
          </a:xfrm>
          <a:prstGeom prst="rect">
            <a:avLst/>
          </a:prstGeom>
        </p:spPr>
      </p:pic>
      <p:pic>
        <p:nvPicPr>
          <p:cNvPr id="2" name="Picture 1"/>
          <p:cNvPicPr>
            <a:picLocks noChangeAspect="1"/>
          </p:cNvPicPr>
          <p:nvPr/>
        </p:nvPicPr>
        <p:blipFill rotWithShape="1">
          <a:blip r:embed="rId4">
            <a:clrChange>
              <a:clrFrom>
                <a:srgbClr val="F2F2F2"/>
              </a:clrFrom>
              <a:clrTo>
                <a:srgbClr val="F2F2F2">
                  <a:alpha val="0"/>
                </a:srgbClr>
              </a:clrTo>
            </a:clrChange>
          </a:blip>
          <a:srcRect t="22847"/>
          <a:stretch/>
        </p:blipFill>
        <p:spPr>
          <a:xfrm>
            <a:off x="705495" y="1784837"/>
            <a:ext cx="9404604" cy="3399715"/>
          </a:xfrm>
          <a:prstGeom prst="rect">
            <a:avLst/>
          </a:prstGeom>
        </p:spPr>
      </p:pic>
    </p:spTree>
    <p:extLst>
      <p:ext uri="{BB962C8B-B14F-4D97-AF65-F5344CB8AC3E}">
        <p14:creationId xmlns:p14="http://schemas.microsoft.com/office/powerpoint/2010/main" val="3720659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drawing, room&#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301561" y="5457190"/>
            <a:ext cx="1183005" cy="1155700"/>
          </a:xfrm>
          <a:prstGeom prst="rect">
            <a:avLst/>
          </a:prstGeom>
          <a:noFill/>
        </p:spPr>
      </p:pic>
      <p:pic>
        <p:nvPicPr>
          <p:cNvPr id="5" name="Picture 4"/>
          <p:cNvPicPr>
            <a:picLocks noChangeAspect="1"/>
          </p:cNvPicPr>
          <p:nvPr/>
        </p:nvPicPr>
        <p:blipFill>
          <a:blip r:embed="rId3"/>
          <a:stretch>
            <a:fillRect/>
          </a:stretch>
        </p:blipFill>
        <p:spPr>
          <a:xfrm>
            <a:off x="1484566" y="6135624"/>
            <a:ext cx="3208591" cy="342250"/>
          </a:xfrm>
          <a:prstGeom prst="rect">
            <a:avLst/>
          </a:prstGeom>
        </p:spPr>
      </p:pic>
      <p:pic>
        <p:nvPicPr>
          <p:cNvPr id="3" name="Picture 2"/>
          <p:cNvPicPr>
            <a:picLocks noChangeAspect="1"/>
          </p:cNvPicPr>
          <p:nvPr/>
        </p:nvPicPr>
        <p:blipFill rotWithShape="1">
          <a:blip r:embed="rId4">
            <a:clrChange>
              <a:clrFrom>
                <a:srgbClr val="F2F2F2"/>
              </a:clrFrom>
              <a:clrTo>
                <a:srgbClr val="F2F2F2">
                  <a:alpha val="0"/>
                </a:srgbClr>
              </a:clrTo>
            </a:clrChange>
          </a:blip>
          <a:srcRect b="84780"/>
          <a:stretch/>
        </p:blipFill>
        <p:spPr>
          <a:xfrm>
            <a:off x="1589245" y="349210"/>
            <a:ext cx="9261158" cy="720638"/>
          </a:xfrm>
          <a:prstGeom prst="rect">
            <a:avLst/>
          </a:prstGeom>
        </p:spPr>
      </p:pic>
      <p:sp>
        <p:nvSpPr>
          <p:cNvPr id="6" name="TextBox 5"/>
          <p:cNvSpPr txBox="1"/>
          <p:nvPr/>
        </p:nvSpPr>
        <p:spPr>
          <a:xfrm>
            <a:off x="722376" y="1170432"/>
            <a:ext cx="9089136" cy="4293483"/>
          </a:xfrm>
          <a:prstGeom prst="rect">
            <a:avLst/>
          </a:prstGeom>
          <a:noFill/>
        </p:spPr>
        <p:txBody>
          <a:bodyPr wrap="square" rtlCol="0">
            <a:spAutoFit/>
          </a:bodyPr>
          <a:lstStyle/>
          <a:p>
            <a:pPr>
              <a:spcAft>
                <a:spcPts val="1200"/>
              </a:spcAft>
            </a:pPr>
            <a:r>
              <a:rPr lang="en-GB" sz="2700" dirty="0" smtClean="0">
                <a:latin typeface="Comic Sans MS" panose="030F0702030302020204" pitchFamily="66" charset="0"/>
              </a:rPr>
              <a:t>First of all, do not </a:t>
            </a:r>
            <a:r>
              <a:rPr lang="en-GB" sz="2700" dirty="0" smtClean="0">
                <a:latin typeface="Comic Sans MS" panose="030F0702030302020204" pitchFamily="66" charset="0"/>
              </a:rPr>
              <a:t>worry. </a:t>
            </a:r>
            <a:r>
              <a:rPr lang="en-GB" sz="2700" dirty="0" smtClean="0">
                <a:latin typeface="Comic Sans MS" panose="030F0702030302020204" pitchFamily="66" charset="0"/>
              </a:rPr>
              <a:t>The testing is organised in a way that will feel as informal as possible for the children.</a:t>
            </a:r>
          </a:p>
          <a:p>
            <a:pPr>
              <a:spcAft>
                <a:spcPts val="1200"/>
              </a:spcAft>
            </a:pPr>
            <a:r>
              <a:rPr lang="en-GB" sz="2700" dirty="0" smtClean="0">
                <a:latin typeface="Comic Sans MS" panose="030F0702030302020204" pitchFamily="66" charset="0"/>
              </a:rPr>
              <a:t>To them it will feel like one of the many other assessments we do throughout the year.</a:t>
            </a:r>
          </a:p>
          <a:p>
            <a:pPr>
              <a:spcAft>
                <a:spcPts val="1200"/>
              </a:spcAft>
            </a:pPr>
            <a:r>
              <a:rPr lang="en-GB" sz="2700" dirty="0" smtClean="0">
                <a:latin typeface="Comic Sans MS" panose="030F0702030302020204" pitchFamily="66" charset="0"/>
              </a:rPr>
              <a:t>Tests are completed in classrooms, with all displays and resources covered </a:t>
            </a:r>
            <a:r>
              <a:rPr lang="en-GB" sz="2700" dirty="0" smtClean="0">
                <a:latin typeface="Comic Sans MS" panose="030F0702030302020204" pitchFamily="66" charset="0"/>
              </a:rPr>
              <a:t>up.</a:t>
            </a:r>
          </a:p>
          <a:p>
            <a:pPr>
              <a:spcAft>
                <a:spcPts val="1200"/>
              </a:spcAft>
            </a:pPr>
            <a:r>
              <a:rPr lang="en-GB" sz="2700" dirty="0" smtClean="0">
                <a:latin typeface="Comic Sans MS" panose="030F0702030302020204" pitchFamily="66" charset="0"/>
              </a:rPr>
              <a:t>The tests will be spread out over a couple of weeks with only one test being done each day.</a:t>
            </a:r>
            <a:endParaRPr lang="en-GB" sz="2700" dirty="0" smtClean="0">
              <a:latin typeface="Comic Sans MS" panose="030F0702030302020204" pitchFamily="66" charset="0"/>
            </a:endParaRPr>
          </a:p>
        </p:txBody>
      </p:sp>
    </p:spTree>
    <p:extLst>
      <p:ext uri="{BB962C8B-B14F-4D97-AF65-F5344CB8AC3E}">
        <p14:creationId xmlns:p14="http://schemas.microsoft.com/office/powerpoint/2010/main" val="3672877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drawing, room&#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301561" y="5457190"/>
            <a:ext cx="1183005" cy="1155700"/>
          </a:xfrm>
          <a:prstGeom prst="rect">
            <a:avLst/>
          </a:prstGeom>
          <a:noFill/>
        </p:spPr>
      </p:pic>
      <p:pic>
        <p:nvPicPr>
          <p:cNvPr id="5" name="Picture 4"/>
          <p:cNvPicPr>
            <a:picLocks noChangeAspect="1"/>
          </p:cNvPicPr>
          <p:nvPr/>
        </p:nvPicPr>
        <p:blipFill>
          <a:blip r:embed="rId3"/>
          <a:stretch>
            <a:fillRect/>
          </a:stretch>
        </p:blipFill>
        <p:spPr>
          <a:xfrm>
            <a:off x="1484566" y="6135624"/>
            <a:ext cx="3208591" cy="342250"/>
          </a:xfrm>
          <a:prstGeom prst="rect">
            <a:avLst/>
          </a:prstGeom>
        </p:spPr>
      </p:pic>
      <p:pic>
        <p:nvPicPr>
          <p:cNvPr id="2" name="Picture 1"/>
          <p:cNvPicPr>
            <a:picLocks noChangeAspect="1"/>
          </p:cNvPicPr>
          <p:nvPr/>
        </p:nvPicPr>
        <p:blipFill>
          <a:blip r:embed="rId4">
            <a:clrChange>
              <a:clrFrom>
                <a:srgbClr val="F2F2F2"/>
              </a:clrFrom>
              <a:clrTo>
                <a:srgbClr val="F2F2F2">
                  <a:alpha val="0"/>
                </a:srgbClr>
              </a:clrTo>
            </a:clrChange>
          </a:blip>
          <a:stretch>
            <a:fillRect/>
          </a:stretch>
        </p:blipFill>
        <p:spPr>
          <a:xfrm>
            <a:off x="1096612" y="432773"/>
            <a:ext cx="8326946" cy="4020146"/>
          </a:xfrm>
          <a:prstGeom prst="rect">
            <a:avLst/>
          </a:prstGeom>
        </p:spPr>
      </p:pic>
      <p:sp>
        <p:nvSpPr>
          <p:cNvPr id="6" name="Rectangle 5"/>
          <p:cNvSpPr/>
          <p:nvPr/>
        </p:nvSpPr>
        <p:spPr>
          <a:xfrm>
            <a:off x="2212085" y="4379505"/>
            <a:ext cx="6096000" cy="1477328"/>
          </a:xfrm>
          <a:prstGeom prst="rect">
            <a:avLst/>
          </a:prstGeom>
        </p:spPr>
        <p:txBody>
          <a:bodyPr>
            <a:spAutoFit/>
          </a:bodyPr>
          <a:lstStyle/>
          <a:p>
            <a:pPr>
              <a:spcAft>
                <a:spcPts val="1200"/>
              </a:spcAft>
            </a:pPr>
            <a:r>
              <a:rPr lang="en-GB" sz="2000" dirty="0" smtClean="0">
                <a:latin typeface="Comic Sans MS" panose="030F0702030302020204" pitchFamily="66" charset="0"/>
              </a:rPr>
              <a:t>We will take into account the child’s work throughout the year as well as their SATs score</a:t>
            </a:r>
            <a:r>
              <a:rPr lang="en-GB" sz="2000" dirty="0" smtClean="0">
                <a:latin typeface="Comic Sans MS" panose="030F0702030302020204" pitchFamily="66" charset="0"/>
              </a:rPr>
              <a:t>.</a:t>
            </a:r>
          </a:p>
          <a:p>
            <a:pPr>
              <a:spcAft>
                <a:spcPts val="1200"/>
              </a:spcAft>
            </a:pPr>
            <a:r>
              <a:rPr lang="en-GB" sz="2000" dirty="0" smtClean="0">
                <a:latin typeface="Comic Sans MS" panose="030F0702030302020204" pitchFamily="66" charset="0"/>
              </a:rPr>
              <a:t>The teachers mark their tests themselves so will be familiar with handwriting etc.</a:t>
            </a:r>
            <a:r>
              <a:rPr lang="en-GB" sz="2000" dirty="0" smtClean="0">
                <a:latin typeface="Comic Sans MS" panose="030F0702030302020204" pitchFamily="66" charset="0"/>
              </a:rPr>
              <a:t> </a:t>
            </a:r>
            <a:endParaRPr lang="en-GB" sz="2000" dirty="0">
              <a:latin typeface="Comic Sans MS" panose="030F0702030302020204" pitchFamily="66" charset="0"/>
            </a:endParaRPr>
          </a:p>
        </p:txBody>
      </p:sp>
      <p:sp>
        <p:nvSpPr>
          <p:cNvPr id="3" name="TextBox 2"/>
          <p:cNvSpPr txBox="1"/>
          <p:nvPr/>
        </p:nvSpPr>
        <p:spPr>
          <a:xfrm>
            <a:off x="7737231" y="3481754"/>
            <a:ext cx="2637692" cy="461665"/>
          </a:xfrm>
          <a:prstGeom prst="rect">
            <a:avLst/>
          </a:prstGeom>
          <a:solidFill>
            <a:schemeClr val="bg1"/>
          </a:solidFill>
        </p:spPr>
        <p:txBody>
          <a:bodyPr wrap="square" rtlCol="0">
            <a:spAutoFit/>
          </a:bodyPr>
          <a:lstStyle/>
          <a:p>
            <a:r>
              <a:rPr lang="en-GB" sz="2400" dirty="0">
                <a:latin typeface="Comic Sans MS" panose="030F0702030302020204" pitchFamily="66" charset="0"/>
              </a:rPr>
              <a:t>w</a:t>
            </a:r>
            <a:r>
              <a:rPr lang="en-GB" sz="2400" dirty="0" smtClean="0">
                <a:latin typeface="Comic Sans MS" panose="030F0702030302020204" pitchFamily="66" charset="0"/>
              </a:rPr>
              <a:t>orking towards</a:t>
            </a:r>
            <a:r>
              <a:rPr lang="en-GB" dirty="0" smtClean="0">
                <a:latin typeface="Comic Sans MS" panose="030F0702030302020204" pitchFamily="66" charset="0"/>
              </a:rPr>
              <a:t>,</a:t>
            </a:r>
            <a:endParaRPr lang="en-GB" dirty="0">
              <a:latin typeface="Comic Sans MS" panose="030F0702030302020204" pitchFamily="66" charset="0"/>
            </a:endParaRPr>
          </a:p>
        </p:txBody>
      </p:sp>
    </p:spTree>
    <p:extLst>
      <p:ext uri="{BB962C8B-B14F-4D97-AF65-F5344CB8AC3E}">
        <p14:creationId xmlns:p14="http://schemas.microsoft.com/office/powerpoint/2010/main" val="1354493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drawing, room&#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301561" y="5457190"/>
            <a:ext cx="1183005" cy="1155700"/>
          </a:xfrm>
          <a:prstGeom prst="rect">
            <a:avLst/>
          </a:prstGeom>
          <a:noFill/>
        </p:spPr>
      </p:pic>
      <p:pic>
        <p:nvPicPr>
          <p:cNvPr id="5" name="Picture 4"/>
          <p:cNvPicPr>
            <a:picLocks noChangeAspect="1"/>
          </p:cNvPicPr>
          <p:nvPr/>
        </p:nvPicPr>
        <p:blipFill>
          <a:blip r:embed="rId3"/>
          <a:stretch>
            <a:fillRect/>
          </a:stretch>
        </p:blipFill>
        <p:spPr>
          <a:xfrm>
            <a:off x="1484566" y="6135624"/>
            <a:ext cx="3208591" cy="342250"/>
          </a:xfrm>
          <a:prstGeom prst="rect">
            <a:avLst/>
          </a:prstGeom>
        </p:spPr>
      </p:pic>
      <p:pic>
        <p:nvPicPr>
          <p:cNvPr id="2" name="Picture 1"/>
          <p:cNvPicPr>
            <a:picLocks noChangeAspect="1"/>
          </p:cNvPicPr>
          <p:nvPr/>
        </p:nvPicPr>
        <p:blipFill>
          <a:blip r:embed="rId4">
            <a:clrChange>
              <a:clrFrom>
                <a:srgbClr val="F2F2F2"/>
              </a:clrFrom>
              <a:clrTo>
                <a:srgbClr val="F2F2F2">
                  <a:alpha val="0"/>
                </a:srgbClr>
              </a:clrTo>
            </a:clrChange>
          </a:blip>
          <a:stretch>
            <a:fillRect/>
          </a:stretch>
        </p:blipFill>
        <p:spPr>
          <a:xfrm>
            <a:off x="410718" y="389382"/>
            <a:ext cx="9053322" cy="4733140"/>
          </a:xfrm>
          <a:prstGeom prst="rect">
            <a:avLst/>
          </a:prstGeom>
        </p:spPr>
      </p:pic>
    </p:spTree>
    <p:extLst>
      <p:ext uri="{BB962C8B-B14F-4D97-AF65-F5344CB8AC3E}">
        <p14:creationId xmlns:p14="http://schemas.microsoft.com/office/powerpoint/2010/main" val="181904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drawing, room&#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301561" y="5457190"/>
            <a:ext cx="1183005" cy="1155700"/>
          </a:xfrm>
          <a:prstGeom prst="rect">
            <a:avLst/>
          </a:prstGeom>
          <a:noFill/>
        </p:spPr>
      </p:pic>
      <p:pic>
        <p:nvPicPr>
          <p:cNvPr id="5" name="Picture 4"/>
          <p:cNvPicPr>
            <a:picLocks noChangeAspect="1"/>
          </p:cNvPicPr>
          <p:nvPr/>
        </p:nvPicPr>
        <p:blipFill>
          <a:blip r:embed="rId3"/>
          <a:stretch>
            <a:fillRect/>
          </a:stretch>
        </p:blipFill>
        <p:spPr>
          <a:xfrm>
            <a:off x="1484566" y="6135624"/>
            <a:ext cx="3208591" cy="342250"/>
          </a:xfrm>
          <a:prstGeom prst="rect">
            <a:avLst/>
          </a:prstGeom>
        </p:spPr>
      </p:pic>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757237" y="258318"/>
            <a:ext cx="8842029" cy="5063856"/>
          </a:xfrm>
          <a:prstGeom prst="rect">
            <a:avLst/>
          </a:prstGeom>
        </p:spPr>
      </p:pic>
    </p:spTree>
    <p:extLst>
      <p:ext uri="{BB962C8B-B14F-4D97-AF65-F5344CB8AC3E}">
        <p14:creationId xmlns:p14="http://schemas.microsoft.com/office/powerpoint/2010/main" val="1626779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drawing, room&#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301561" y="5457190"/>
            <a:ext cx="1183005" cy="1155700"/>
          </a:xfrm>
          <a:prstGeom prst="rect">
            <a:avLst/>
          </a:prstGeom>
          <a:noFill/>
        </p:spPr>
      </p:pic>
      <p:pic>
        <p:nvPicPr>
          <p:cNvPr id="5" name="Picture 4"/>
          <p:cNvPicPr>
            <a:picLocks noChangeAspect="1"/>
          </p:cNvPicPr>
          <p:nvPr/>
        </p:nvPicPr>
        <p:blipFill>
          <a:blip r:embed="rId3"/>
          <a:stretch>
            <a:fillRect/>
          </a:stretch>
        </p:blipFill>
        <p:spPr>
          <a:xfrm>
            <a:off x="1484566" y="6135624"/>
            <a:ext cx="3208591" cy="342250"/>
          </a:xfrm>
          <a:prstGeom prst="rect">
            <a:avLst/>
          </a:prstGeom>
        </p:spPr>
      </p:pic>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893062" y="193278"/>
            <a:ext cx="8537555" cy="5604017"/>
          </a:xfrm>
          <a:prstGeom prst="rect">
            <a:avLst/>
          </a:prstGeom>
        </p:spPr>
      </p:pic>
    </p:spTree>
    <p:extLst>
      <p:ext uri="{BB962C8B-B14F-4D97-AF65-F5344CB8AC3E}">
        <p14:creationId xmlns:p14="http://schemas.microsoft.com/office/powerpoint/2010/main" val="351164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drawing, room&#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301561" y="5457190"/>
            <a:ext cx="1183005" cy="1155700"/>
          </a:xfrm>
          <a:prstGeom prst="rect">
            <a:avLst/>
          </a:prstGeom>
          <a:noFill/>
        </p:spPr>
      </p:pic>
      <p:pic>
        <p:nvPicPr>
          <p:cNvPr id="5" name="Picture 4"/>
          <p:cNvPicPr>
            <a:picLocks noChangeAspect="1"/>
          </p:cNvPicPr>
          <p:nvPr/>
        </p:nvPicPr>
        <p:blipFill>
          <a:blip r:embed="rId3"/>
          <a:stretch>
            <a:fillRect/>
          </a:stretch>
        </p:blipFill>
        <p:spPr>
          <a:xfrm>
            <a:off x="1484566" y="6135624"/>
            <a:ext cx="3208591" cy="342250"/>
          </a:xfrm>
          <a:prstGeom prst="rect">
            <a:avLst/>
          </a:prstGeom>
        </p:spPr>
      </p:pic>
      <p:pic>
        <p:nvPicPr>
          <p:cNvPr id="3" name="Picture 2"/>
          <p:cNvPicPr>
            <a:picLocks noChangeAspect="1"/>
          </p:cNvPicPr>
          <p:nvPr/>
        </p:nvPicPr>
        <p:blipFill rotWithShape="1">
          <a:blip r:embed="rId4">
            <a:clrChange>
              <a:clrFrom>
                <a:srgbClr val="F2F2F2"/>
              </a:clrFrom>
              <a:clrTo>
                <a:srgbClr val="F2F2F2">
                  <a:alpha val="0"/>
                </a:srgbClr>
              </a:clrTo>
            </a:clrChange>
          </a:blip>
          <a:srcRect r="5881"/>
          <a:stretch/>
        </p:blipFill>
        <p:spPr>
          <a:xfrm>
            <a:off x="464058" y="376047"/>
            <a:ext cx="9365742" cy="5327442"/>
          </a:xfrm>
          <a:prstGeom prst="rect">
            <a:avLst/>
          </a:prstGeom>
        </p:spPr>
      </p:pic>
      <p:pic>
        <p:nvPicPr>
          <p:cNvPr id="6" name="Picture 5"/>
          <p:cNvPicPr>
            <a:picLocks noChangeAspect="1"/>
          </p:cNvPicPr>
          <p:nvPr/>
        </p:nvPicPr>
        <p:blipFill>
          <a:blip r:embed="rId5"/>
          <a:stretch>
            <a:fillRect/>
          </a:stretch>
        </p:blipFill>
        <p:spPr>
          <a:xfrm>
            <a:off x="6767703" y="312039"/>
            <a:ext cx="3135249" cy="1378807"/>
          </a:xfrm>
          <a:prstGeom prst="rect">
            <a:avLst/>
          </a:prstGeom>
        </p:spPr>
      </p:pic>
      <p:sp>
        <p:nvSpPr>
          <p:cNvPr id="7" name="Rectangle 6"/>
          <p:cNvSpPr/>
          <p:nvPr/>
        </p:nvSpPr>
        <p:spPr>
          <a:xfrm>
            <a:off x="1773936" y="438912"/>
            <a:ext cx="5157216" cy="896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19581" y="430911"/>
            <a:ext cx="6397371" cy="707886"/>
          </a:xfrm>
          <a:prstGeom prst="rect">
            <a:avLst/>
          </a:prstGeom>
          <a:noFill/>
        </p:spPr>
        <p:txBody>
          <a:bodyPr wrap="square" rtlCol="0">
            <a:spAutoFit/>
          </a:bodyPr>
          <a:lstStyle/>
          <a:p>
            <a:r>
              <a:rPr lang="en-GB" sz="4000" dirty="0" smtClean="0">
                <a:latin typeface="Tahoma" panose="020B0604030504040204" pitchFamily="34" charset="0"/>
                <a:ea typeface="Tahoma" panose="020B0604030504040204" pitchFamily="34" charset="0"/>
                <a:cs typeface="Tahoma" panose="020B0604030504040204" pitchFamily="34" charset="0"/>
              </a:rPr>
              <a:t>Reading Comprehension</a:t>
            </a:r>
            <a:endParaRPr lang="en-GB"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10102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62</TotalTime>
  <Words>421</Words>
  <Application>Microsoft Office PowerPoint</Application>
  <PresentationFormat>Widescreen</PresentationFormat>
  <Paragraphs>38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Comic Sans MS</vt:lpstr>
      <vt:lpstr>Tahoma</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Hardwicke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Stancombe</dc:creator>
  <cp:lastModifiedBy>Katherine Stone</cp:lastModifiedBy>
  <cp:revision>9</cp:revision>
  <dcterms:created xsi:type="dcterms:W3CDTF">2023-01-20T15:32:30Z</dcterms:created>
  <dcterms:modified xsi:type="dcterms:W3CDTF">2024-02-22T15:36:14Z</dcterms:modified>
</cp:coreProperties>
</file>